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gif" ContentType="image/gi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handoutMasterIdLst>
    <p:handoutMasterId r:id="rId103"/>
  </p:handoutMasterIdLst>
  <p:sldIdLst>
    <p:sldId id="831" r:id="rId3"/>
    <p:sldId id="986" r:id="rId5"/>
    <p:sldId id="1022" r:id="rId6"/>
    <p:sldId id="1033" r:id="rId7"/>
    <p:sldId id="846" r:id="rId8"/>
    <p:sldId id="850" r:id="rId9"/>
    <p:sldId id="789" r:id="rId10"/>
    <p:sldId id="998" r:id="rId11"/>
    <p:sldId id="851" r:id="rId12"/>
    <p:sldId id="1183" r:id="rId13"/>
    <p:sldId id="1184" r:id="rId14"/>
    <p:sldId id="1007" r:id="rId15"/>
    <p:sldId id="1008" r:id="rId16"/>
    <p:sldId id="853" r:id="rId17"/>
    <p:sldId id="854" r:id="rId18"/>
    <p:sldId id="1012" r:id="rId19"/>
    <p:sldId id="849" r:id="rId20"/>
    <p:sldId id="791" r:id="rId21"/>
    <p:sldId id="792" r:id="rId22"/>
    <p:sldId id="793" r:id="rId23"/>
    <p:sldId id="794" r:id="rId24"/>
    <p:sldId id="912" r:id="rId25"/>
    <p:sldId id="1185" r:id="rId26"/>
    <p:sldId id="973" r:id="rId27"/>
    <p:sldId id="855" r:id="rId28"/>
    <p:sldId id="974" r:id="rId29"/>
    <p:sldId id="856" r:id="rId30"/>
    <p:sldId id="857" r:id="rId31"/>
    <p:sldId id="1182" r:id="rId32"/>
    <p:sldId id="858" r:id="rId33"/>
    <p:sldId id="859" r:id="rId34"/>
    <p:sldId id="1010" r:id="rId35"/>
    <p:sldId id="1009" r:id="rId36"/>
    <p:sldId id="1011" r:id="rId37"/>
    <p:sldId id="860" r:id="rId38"/>
    <p:sldId id="861" r:id="rId39"/>
    <p:sldId id="1015" r:id="rId40"/>
    <p:sldId id="862" r:id="rId41"/>
    <p:sldId id="863" r:id="rId42"/>
    <p:sldId id="864" r:id="rId43"/>
    <p:sldId id="865" r:id="rId44"/>
    <p:sldId id="866" r:id="rId45"/>
    <p:sldId id="989" r:id="rId46"/>
    <p:sldId id="867" r:id="rId47"/>
    <p:sldId id="868" r:id="rId48"/>
    <p:sldId id="913" r:id="rId49"/>
    <p:sldId id="914" r:id="rId50"/>
    <p:sldId id="915" r:id="rId51"/>
    <p:sldId id="869" r:id="rId52"/>
    <p:sldId id="916" r:id="rId53"/>
    <p:sldId id="1190" r:id="rId54"/>
    <p:sldId id="1191" r:id="rId55"/>
    <p:sldId id="1162" r:id="rId56"/>
    <p:sldId id="870" r:id="rId57"/>
    <p:sldId id="1164" r:id="rId58"/>
    <p:sldId id="883" r:id="rId59"/>
    <p:sldId id="970" r:id="rId60"/>
    <p:sldId id="871" r:id="rId61"/>
    <p:sldId id="918" r:id="rId62"/>
    <p:sldId id="971" r:id="rId63"/>
    <p:sldId id="872" r:id="rId64"/>
    <p:sldId id="873" r:id="rId65"/>
    <p:sldId id="994" r:id="rId66"/>
    <p:sldId id="1016" r:id="rId67"/>
    <p:sldId id="1166" r:id="rId68"/>
    <p:sldId id="874" r:id="rId69"/>
    <p:sldId id="1139" r:id="rId70"/>
    <p:sldId id="875" r:id="rId71"/>
    <p:sldId id="1013" r:id="rId72"/>
    <p:sldId id="1163" r:id="rId73"/>
    <p:sldId id="1019" r:id="rId74"/>
    <p:sldId id="877" r:id="rId75"/>
    <p:sldId id="878" r:id="rId76"/>
    <p:sldId id="879" r:id="rId77"/>
    <p:sldId id="895" r:id="rId78"/>
    <p:sldId id="1014" r:id="rId79"/>
    <p:sldId id="976" r:id="rId80"/>
    <p:sldId id="975" r:id="rId81"/>
    <p:sldId id="880" r:id="rId82"/>
    <p:sldId id="881" r:id="rId83"/>
    <p:sldId id="882" r:id="rId84"/>
    <p:sldId id="1186" r:id="rId85"/>
    <p:sldId id="884" r:id="rId86"/>
    <p:sldId id="885" r:id="rId87"/>
    <p:sldId id="1187" r:id="rId88"/>
    <p:sldId id="1017" r:id="rId89"/>
    <p:sldId id="999" r:id="rId90"/>
    <p:sldId id="1018" r:id="rId91"/>
    <p:sldId id="888" r:id="rId92"/>
    <p:sldId id="1000" r:id="rId93"/>
    <p:sldId id="1189" r:id="rId94"/>
    <p:sldId id="1188" r:id="rId95"/>
    <p:sldId id="890" r:id="rId96"/>
    <p:sldId id="891" r:id="rId97"/>
    <p:sldId id="893" r:id="rId98"/>
    <p:sldId id="919" r:id="rId99"/>
    <p:sldId id="920" r:id="rId100"/>
    <p:sldId id="1021" r:id="rId101"/>
    <p:sldId id="1020" r:id="rId102"/>
  </p:sldIdLst>
  <p:sldSz cx="9144000" cy="6858000" type="screen4x3"/>
  <p:notesSz cx="7315200" cy="9601200"/>
  <p:defaultTextStyle>
    <a:defPPr>
      <a:defRPr lang="en-US"/>
    </a:defPPr>
    <a:lvl1pPr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FF0000"/>
    <a:srgbClr val="00FF00"/>
    <a:srgbClr val="FFFF00"/>
    <a:srgbClr val="DDDDDD"/>
    <a:srgbClr val="FFCCFF"/>
    <a:srgbClr val="FF99CC"/>
    <a:srgbClr val="CC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4" autoAdjust="0"/>
    <p:restoredTop sz="69899" autoAdjust="0"/>
  </p:normalViewPr>
  <p:slideViewPr>
    <p:cSldViewPr snapToObjects="1">
      <p:cViewPr varScale="1">
        <p:scale>
          <a:sx n="53" d="100"/>
          <a:sy n="53" d="100"/>
        </p:scale>
        <p:origin x="566" y="53"/>
      </p:cViewPr>
      <p:guideLst>
        <p:guide orient="horz" pos="2160"/>
        <p:guide pos="2880"/>
      </p:guideLst>
    </p:cSldViewPr>
  </p:slideViewPr>
  <p:outlineViewPr>
    <p:cViewPr>
      <p:scale>
        <a:sx n="33" d="100"/>
        <a:sy n="33" d="100"/>
      </p:scale>
      <p:origin x="0" y="-1262"/>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p:scale>
          <a:sx n="100" d="100"/>
          <a:sy n="100" d="100"/>
        </p:scale>
        <p:origin x="1421" y="-110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lstStyle>
            <a:lvl1pPr defTabSz="967105">
              <a:spcBef>
                <a:spcPct val="0"/>
              </a:spcBef>
              <a:buClrTx/>
              <a:buSzTx/>
              <a:buFontTx/>
              <a:buNone/>
              <a:defRPr sz="1300">
                <a:latin typeface="Times New Roman" pitchFamily="18" charset="0"/>
              </a:defRPr>
            </a:lvl1pPr>
          </a:lstStyle>
          <a:p>
            <a:pPr>
              <a:defRPr/>
            </a:pPr>
            <a:endParaRPr lang="zh-CN" altLang="en-US"/>
          </a:p>
        </p:txBody>
      </p:sp>
      <p:sp>
        <p:nvSpPr>
          <p:cNvPr id="106499" name="Rectangle 3"/>
          <p:cNvSpPr>
            <a:spLocks noGrp="1" noChangeArrowheads="1"/>
          </p:cNvSpPr>
          <p:nvPr>
            <p:ph type="dt" sz="quarter" idx="1"/>
          </p:nvPr>
        </p:nvSpPr>
        <p:spPr bwMode="auto">
          <a:xfrm>
            <a:off x="4143375" y="0"/>
            <a:ext cx="3170238" cy="479425"/>
          </a:xfrm>
          <a:prstGeom prst="rect">
            <a:avLst/>
          </a:prstGeom>
          <a:noFill/>
          <a:ln w="9525">
            <a:noFill/>
            <a:miter lim="800000"/>
          </a:ln>
          <a:effectLst/>
        </p:spPr>
        <p:txBody>
          <a:bodyPr vert="horz" wrap="square" lIns="96661" tIns="48331" rIns="96661" bIns="48331" numCol="1" anchor="t" anchorCtr="0" compatLnSpc="1"/>
          <a:lstStyle>
            <a:lvl1pPr algn="r" defTabSz="967105">
              <a:spcBef>
                <a:spcPct val="0"/>
              </a:spcBef>
              <a:buClrTx/>
              <a:buSzTx/>
              <a:buFontTx/>
              <a:buNone/>
              <a:defRPr sz="1300">
                <a:latin typeface="Times New Roman"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9120188"/>
            <a:ext cx="3170238" cy="479425"/>
          </a:xfrm>
          <a:prstGeom prst="rect">
            <a:avLst/>
          </a:prstGeom>
          <a:noFill/>
          <a:ln w="9525">
            <a:noFill/>
            <a:miter lim="800000"/>
          </a:ln>
          <a:effectLst/>
        </p:spPr>
        <p:txBody>
          <a:bodyPr vert="horz" wrap="square" lIns="96661" tIns="48331" rIns="96661" bIns="48331" numCol="1" anchor="b" anchorCtr="0" compatLnSpc="1"/>
          <a:lstStyle>
            <a:lvl1pPr defTabSz="967105">
              <a:spcBef>
                <a:spcPct val="0"/>
              </a:spcBef>
              <a:buClrTx/>
              <a:buSzTx/>
              <a:buFontTx/>
              <a:buNone/>
              <a:defRPr sz="1300">
                <a:latin typeface="Times New Roman"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4143375" y="9120188"/>
            <a:ext cx="3170238" cy="479425"/>
          </a:xfrm>
          <a:prstGeom prst="rect">
            <a:avLst/>
          </a:prstGeom>
          <a:noFill/>
          <a:ln w="9525">
            <a:noFill/>
            <a:miter lim="800000"/>
          </a:ln>
          <a:effectLst/>
        </p:spPr>
        <p:txBody>
          <a:bodyPr vert="horz" wrap="square" lIns="96661" tIns="48331" rIns="96661" bIns="48331" numCol="1" anchor="b" anchorCtr="0" compatLnSpc="1"/>
          <a:lstStyle>
            <a:lvl1pPr algn="r" defTabSz="967105">
              <a:spcBef>
                <a:spcPct val="0"/>
              </a:spcBef>
              <a:buClrTx/>
              <a:buSzTx/>
              <a:buFontTx/>
              <a:buNone/>
              <a:defRPr sz="1300">
                <a:latin typeface="Times New Roman" pitchFamily="18" charset="0"/>
              </a:defRPr>
            </a:lvl1pPr>
          </a:lstStyle>
          <a:p>
            <a:pPr>
              <a:defRPr/>
            </a:pPr>
            <a:fld id="{0660B132-A816-4CB2-B859-5E3D42584F16}"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lstStyle>
            <a:lvl1pPr defTabSz="967105">
              <a:spcBef>
                <a:spcPct val="0"/>
              </a:spcBef>
              <a:buClrTx/>
              <a:buSzTx/>
              <a:buFontTx/>
              <a:buNone/>
              <a:defRPr sz="1300">
                <a:latin typeface="Times New Roman" pitchFamily="18" charset="0"/>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ln>
          <a:effectLst/>
        </p:spPr>
        <p:txBody>
          <a:bodyPr vert="horz" wrap="square" lIns="96661" tIns="48331" rIns="96661" bIns="48331" numCol="1" anchor="t" anchorCtr="0" compatLnSpc="1"/>
          <a:lstStyle>
            <a:lvl1pPr algn="r" defTabSz="967105">
              <a:spcBef>
                <a:spcPct val="0"/>
              </a:spcBef>
              <a:buClrTx/>
              <a:buSzTx/>
              <a:buFontTx/>
              <a:buNone/>
              <a:defRPr sz="1300">
                <a:latin typeface="Times New Roman" pitchFamily="18" charset="0"/>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ln>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ln>
          <a:effectLst/>
        </p:spPr>
        <p:txBody>
          <a:bodyPr vert="horz" wrap="square" lIns="96661" tIns="48331" rIns="96661" bIns="48331"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ln>
          <a:effectLst/>
        </p:spPr>
        <p:txBody>
          <a:bodyPr vert="horz" wrap="square" lIns="96661" tIns="48331" rIns="96661" bIns="48331" numCol="1" anchor="b" anchorCtr="0" compatLnSpc="1"/>
          <a:lstStyle>
            <a:lvl1pPr defTabSz="967105">
              <a:spcBef>
                <a:spcPct val="0"/>
              </a:spcBef>
              <a:buClrTx/>
              <a:buSzTx/>
              <a:buFontTx/>
              <a:buNone/>
              <a:defRPr sz="1300">
                <a:latin typeface="Times New Roman"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ln>
          <a:effectLst/>
        </p:spPr>
        <p:txBody>
          <a:bodyPr vert="horz" wrap="square" lIns="96661" tIns="48331" rIns="96661" bIns="48331" numCol="1" anchor="b" anchorCtr="0" compatLnSpc="1"/>
          <a:lstStyle>
            <a:lvl1pPr algn="r" defTabSz="967105">
              <a:spcBef>
                <a:spcPct val="0"/>
              </a:spcBef>
              <a:buClrTx/>
              <a:buSzTx/>
              <a:buFontTx/>
              <a:buNone/>
              <a:defRPr sz="1300">
                <a:latin typeface="Times New Roman" pitchFamily="18" charset="0"/>
              </a:defRPr>
            </a:lvl1pPr>
          </a:lstStyle>
          <a:p>
            <a:pPr>
              <a:defRPr/>
            </a:pPr>
            <a:fld id="{781C1C62-3985-4B7D-BC01-3F24EDD08878}"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lecture, we have learned how to conduct disk volume analysis. As you already known, hard disk, the most popular data storage device, is usually divided into several partitions. So we need to conduct disk volume analysis and figure out the layout of the disk. For example, we can investigate an important data structure, partition table, in the MBR to locate these partitions. What is inside these partitions? This will be our next important topic.</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From the computer science’s perspective, a file system can be treated as a bunch of data structures used to organize files.</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For example, in UNIX (using </a:t>
            </a:r>
            <a:r>
              <a:rPr lang="en-US" b="0" dirty="0" err="1"/>
              <a:t>ext</a:t>
            </a:r>
            <a:r>
              <a:rPr lang="en-US" b="0" dirty="0"/>
              <a:t> file system), the file system is a hierarchical structure of files and directories where users can store and retrieve information using the files. So we have to know how they are organized in a formatted partition.</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In summary, data in a file system can be simply divided into two major categories:</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Data structures used to manage user files, and user data stored in files.</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p:spPr>
        <p:txBody>
          <a:bodyPr/>
          <a:lstStyle/>
          <a:p>
            <a:r>
              <a:rPr lang="en-US" dirty="0"/>
              <a:t>How files are organized? There are many file systems today. Their designs are different. Some are well deigned.</a:t>
            </a:r>
            <a:endParaRPr lang="en-US" dirty="0"/>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p:spPr>
        <p:txBody>
          <a:bodyPr/>
          <a:lstStyle/>
          <a:p>
            <a:r>
              <a:rPr lang="en-US" dirty="0"/>
              <a:t> Some are not. For example, can you find a book in these rooms? </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let’s take a look at the relationship between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File systems and Operating Systems. </a:t>
            </a:r>
            <a:endPar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There are many Operating Systems and File systems.</a:t>
            </a:r>
            <a:endPar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Also, an Operating System can support multiple File systems. For example, by default, Windows 2000/XP supports FAT and NTFS.</a:t>
            </a:r>
            <a:r>
              <a:rPr lang="en-US" sz="1200" b="1"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 </a:t>
            </a:r>
            <a:endParaRPr kumimoji="0" lang="en-US" sz="1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system is actually the interface between operating system and drives. When the user software, such as MS Word, asks to read a file from the hard disk, the operating system (Windows 95/98 or NT) asks the file system (FAT or NTFS) to open the file:</a:t>
            </a:r>
            <a:endParaRPr lang="en-US" dirty="0"/>
          </a:p>
          <a:p>
            <a:r>
              <a:rPr lang="en-US" dirty="0"/>
              <a:t>The file system knows where files are saved. It finds and reads the relevant sectors and delivers the data to the operating system.</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In order to conduct fille system forensic analysis, we must know how a file system is implemented.</a:t>
            </a:r>
            <a:endParaRPr lang="en-US" b="0" dirty="0">
              <a:latin typeface="Times New Roman" pitchFamily="18" charset="0"/>
              <a:cs typeface="Times New Roman" pitchFamily="18" charset="0"/>
            </a:endParaRPr>
          </a:p>
          <a:p>
            <a:r>
              <a:rPr lang="en-US" dirty="0"/>
              <a:t>So we need to know </a:t>
            </a:r>
            <a:r>
              <a:rPr lang="en-US" sz="1200" b="0" i="0" kern="1200" dirty="0">
                <a:solidFill>
                  <a:schemeClr val="tx1"/>
                </a:solidFill>
                <a:effectLst/>
                <a:latin typeface="Times New Roman" pitchFamily="18" charset="0"/>
                <a:ea typeface="+mn-ea"/>
                <a:cs typeface="+mn-cs"/>
              </a:rPr>
              <a:t>how the files are allocated with disk space and stored in the disk blocks.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p:spPr>
        <p:txBody>
          <a:bodyPr/>
          <a:lstStyle/>
          <a:p>
            <a:r>
              <a:rPr lang="en-US" dirty="0"/>
              <a:t>There are three main disk space or file allocation methods.</a:t>
            </a:r>
            <a:endParaRPr lang="en-US" dirty="0"/>
          </a:p>
          <a:p>
            <a:r>
              <a:rPr lang="en-US" dirty="0"/>
              <a:t>Contiguous Allocation, Linked Allocation and Indexed Allocation.</a:t>
            </a:r>
            <a:endParaRPr lang="en-US" dirty="0"/>
          </a:p>
          <a:p>
            <a:r>
              <a:rPr lang="en-US" dirty="0"/>
              <a:t>The main idea behind these methods is to provide:</a:t>
            </a:r>
            <a:endParaRPr lang="en-US" dirty="0"/>
          </a:p>
          <a:p>
            <a:r>
              <a:rPr lang="en-US" dirty="0"/>
              <a:t>Efficient disk space utilization.</a:t>
            </a:r>
            <a:endParaRPr lang="en-US" dirty="0"/>
          </a:p>
          <a:p>
            <a:r>
              <a:rPr lang="en-US" dirty="0"/>
              <a:t>Fast access to the file blocks.</a:t>
            </a:r>
            <a:endParaRPr lang="en-US" dirty="0"/>
          </a:p>
          <a:p>
            <a:r>
              <a:rPr lang="en-US" dirty="0"/>
              <a:t>All the three methods have their own advantages and disadvantages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Contiguous Allocation, each file  occupies a contiguous set of blocks on the disk.</a:t>
            </a:r>
            <a:endParaRPr lang="en-US" dirty="0"/>
          </a:p>
          <a:p>
            <a:r>
              <a:rPr lang="en-US" dirty="0"/>
              <a:t>This means that given the starting block address and the length of the file (in terms of blocks required), we can determine the blocks occupied by the file.</a:t>
            </a:r>
            <a:endParaRPr lang="en-US" dirty="0"/>
          </a:p>
          <a:p>
            <a:r>
              <a:rPr lang="en-US" dirty="0"/>
              <a:t>The directory entry for a file with contiguous allocation contains</a:t>
            </a:r>
            <a:endParaRPr lang="en-US" dirty="0"/>
          </a:p>
          <a:p>
            <a:r>
              <a:rPr lang="en-US" dirty="0"/>
              <a:t>file name</a:t>
            </a:r>
            <a:endParaRPr lang="en-US" dirty="0"/>
          </a:p>
          <a:p>
            <a:r>
              <a:rPr lang="en-US" dirty="0"/>
              <a:t>address of the first block</a:t>
            </a:r>
            <a:endParaRPr lang="en-US" dirty="0"/>
          </a:p>
          <a:p>
            <a:r>
              <a:rPr lang="en-US" dirty="0"/>
              <a:t>length in blocks</a:t>
            </a:r>
            <a:endParaRPr lang="en-US" dirty="0"/>
          </a:p>
          <a:p>
            <a:r>
              <a:rPr lang="en-US" dirty="0"/>
              <a:t>In the examples here, the file ‘File2’ starts from the block 18 with length = 3 blocks. Therefore, it occupies 18, 19, 20 blocks.</a:t>
            </a:r>
            <a:endParaRPr lang="en-US" dirty="0"/>
          </a:p>
          <a:p>
            <a:r>
              <a:rPr lang="en-US" dirty="0"/>
              <a:t>[click]</a:t>
            </a:r>
            <a:endParaRPr lang="en-US" dirty="0"/>
          </a:p>
          <a:p>
            <a:r>
              <a:rPr lang="en-US" dirty="0"/>
              <a:t>What is the problem with Contiguous Allocation?</a:t>
            </a:r>
            <a:endParaRPr lang="en-US" dirty="0"/>
          </a:p>
          <a:p>
            <a:r>
              <a:rPr lang="en-US" dirty="0"/>
              <a:t>Increasing file size is difficult because it depends on the availability of contiguous disk space at a particular instance. For example, what if you increase the size of File1 which now needs 20 blocks. Now, we have a problem since starting from block 18, these disk space is already occupied by File2.</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In linked allocation (or Linked List Allocation), each file is a linked list of disk blocks. </a:t>
            </a:r>
            <a:r>
              <a:rPr lang="en-US" b="1" dirty="0"/>
              <a:t>The popular example of linked allocation is File Allocation Table (FAT), which will be detailed later.</a:t>
            </a:r>
            <a:endParaRPr lang="en-US" b="1" dirty="0"/>
          </a:p>
          <a:p>
            <a:r>
              <a:rPr lang="en-US" dirty="0"/>
              <a:t>Note that these disk blocks need not be contiguous. The disk blocks can be scattered anywhere on the disk.</a:t>
            </a:r>
            <a:endParaRPr lang="en-US" dirty="0"/>
          </a:p>
          <a:p>
            <a:r>
              <a:rPr lang="en-US" dirty="0"/>
              <a:t>The directory entry contains a pointer to the starting. Each block contains a pointer to the next block occupied by the file. </a:t>
            </a:r>
            <a:endParaRPr lang="en-US" dirty="0"/>
          </a:p>
          <a:p>
            <a:r>
              <a:rPr lang="en-US" dirty="0"/>
              <a:t>The ending file block contains a special flag indicating that this is the last block for the file.</a:t>
            </a:r>
            <a:endParaRPr lang="en-US" dirty="0"/>
          </a:p>
          <a:p>
            <a:endParaRPr lang="en-US" dirty="0"/>
          </a:p>
          <a:p>
            <a:r>
              <a:rPr lang="en-US" dirty="0"/>
              <a:t>The file ‘file1’ in following here shows how the blocks are randomly distributed. The last block (15) contains a special flag indicating that this is the last block for the file and does not point to any other block.</a:t>
            </a:r>
            <a:endParaRPr lang="en-US" dirty="0"/>
          </a:p>
          <a:p>
            <a:endParaRPr lang="en-US" dirty="0"/>
          </a:p>
          <a:p>
            <a:r>
              <a:rPr lang="en-US" dirty="0"/>
              <a:t>Disadvantage is that it does not support random or direct access. We can not directly access the blocks of a file. A block k of a file can be accessed by traversing k blocks sequentially (sequential access ) from the starting block of the file via block pointers.</a:t>
            </a:r>
            <a:endParaRPr lang="en-US" dirty="0"/>
          </a:p>
          <a:p>
            <a:r>
              <a:rPr lang="en-US" dirty="0"/>
              <a:t>It is very slow when reading a large file.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Let’s take a look what we already learned. We already learned how to acquire data or evidence. Also, we have started to understand these acquired data or evidence. For example, we figure out how data are organized on a disk, particularly, looking at the partition table in the MBR to figure out the layout of the disk and identify the locations of the partitions. Also, we can look at some simple disk volume analysis techniques, like Partition Consistency Checks.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Then,, we can go further to use different techniques to analyze these data stored in each partition.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Starting from now, we will learn more data structures and forensics analysis techniques.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Indexed Allocation, there is a File Index for each file. It is an array containing addresses of the disk blocks occupied by the file.</a:t>
            </a:r>
            <a:endParaRPr lang="en-US" dirty="0"/>
          </a:p>
          <a:p>
            <a:r>
              <a:rPr lang="en-US" dirty="0"/>
              <a:t>The File Index is usually contained in a special disk block known as the Index block.</a:t>
            </a:r>
            <a:endParaRPr lang="en-US" dirty="0"/>
          </a:p>
          <a:p>
            <a:endParaRPr lang="en-US" dirty="0"/>
          </a:p>
          <a:p>
            <a:r>
              <a:rPr lang="en-US" dirty="0"/>
              <a:t>The file ‘File1’ in the example here shows it occupies blocks 18, 20, 15.</a:t>
            </a:r>
            <a:endParaRPr lang="en-US" dirty="0"/>
          </a:p>
          <a:p>
            <a:endParaRPr lang="en-US" dirty="0"/>
          </a:p>
          <a:p>
            <a:r>
              <a:rPr lang="en-US" dirty="0"/>
              <a:t>Disadvantages is we may not know size of the index in advance. Also, the pointer overhead for indexed allocation is a waste.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p:spPr>
        <p:txBody>
          <a:bodyPr/>
          <a:lstStyle/>
          <a:p>
            <a:r>
              <a:rPr lang="en-US" b="0" dirty="0"/>
              <a:t>As mentioned, </a:t>
            </a:r>
            <a:r>
              <a:rPr lang="en-US" sz="1200" b="0" dirty="0">
                <a:latin typeface="Times New Roman" pitchFamily="18" charset="0"/>
                <a:cs typeface="Times New Roman" pitchFamily="18" charset="0"/>
              </a:rPr>
              <a:t>disks are split into one or more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partitions</a:t>
            </a:r>
            <a:r>
              <a:rPr lang="en-US" sz="1200" b="0" dirty="0">
                <a:latin typeface="Times New Roman" pitchFamily="18" charset="0"/>
                <a:cs typeface="Times New Roman" pitchFamily="18" charset="0"/>
              </a:rPr>
              <a:t> (or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minidisks</a:t>
            </a:r>
            <a:r>
              <a:rPr lang="en-US" sz="1200" b="0" dirty="0">
                <a:latin typeface="Times New Roman" pitchFamily="18" charset="0"/>
                <a:cs typeface="Times New Roman" pitchFamily="18" charset="0"/>
              </a:rPr>
              <a:t>).</a:t>
            </a:r>
            <a:endParaRPr lang="en-US" sz="1200" b="0" dirty="0">
              <a:latin typeface="Times New Roman" pitchFamily="18" charset="0"/>
              <a:cs typeface="Times New Roman" pitchFamily="18" charset="0"/>
            </a:endParaRPr>
          </a:p>
          <a:p>
            <a:r>
              <a:rPr lang="en-US" sz="1200" dirty="0">
                <a:latin typeface="Times New Roman" pitchFamily="18" charset="0"/>
                <a:cs typeface="Times New Roman" pitchFamily="18" charset="0"/>
              </a:rPr>
              <a:t>Each partition is formatted with a file system.</a:t>
            </a:r>
            <a:endParaRPr lang="en-US" sz="1200" dirty="0">
              <a:latin typeface="Times New Roman" pitchFamily="18" charset="0"/>
              <a:cs typeface="Times New Roman" pitchFamily="18" charset="0"/>
            </a:endParaRPr>
          </a:p>
          <a:p>
            <a:r>
              <a:rPr lang="en-US" sz="1200" dirty="0">
                <a:latin typeface="Times New Roman" pitchFamily="18" charset="0"/>
                <a:cs typeface="Times New Roman" pitchFamily="18" charset="0"/>
              </a:rPr>
              <a:t>A file system organizes files into different folders, particularly in a hierarchical folder structure.</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file has many properties, which can be mainly divided into two categories:</a:t>
            </a:r>
            <a:endParaRPr lang="en-US" dirty="0"/>
          </a:p>
          <a:p>
            <a:r>
              <a:rPr lang="en-US" dirty="0"/>
              <a:t>Essential for finding a file: File name, size, and address</a:t>
            </a:r>
            <a:endParaRPr lang="en-US" dirty="0"/>
          </a:p>
          <a:p>
            <a:r>
              <a:rPr lang="en-US" dirty="0"/>
              <a:t>Not essential for finding a file but data is there for convenience : access time and security permissions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Recall that data in a file system can be simply divided into two major categories:</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Data structures used to manage user files, and user data stored in files.</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in file systems can be further divided into five categories, including </a:t>
            </a:r>
            <a:endParaRPr lang="en-US" dirty="0"/>
          </a:p>
          <a:p>
            <a:r>
              <a:rPr lang="en-US" dirty="0"/>
              <a:t>File System data</a:t>
            </a:r>
            <a:endParaRPr lang="en-US" dirty="0"/>
          </a:p>
          <a:p>
            <a:r>
              <a:rPr lang="en-US" dirty="0"/>
              <a:t>File Content</a:t>
            </a:r>
            <a:endParaRPr lang="en-US" dirty="0"/>
          </a:p>
          <a:p>
            <a:r>
              <a:rPr lang="en-US" dirty="0"/>
              <a:t>Metadata </a:t>
            </a:r>
            <a:endParaRPr lang="en-US" dirty="0"/>
          </a:p>
          <a:p>
            <a:r>
              <a:rPr lang="en-US" dirty="0"/>
              <a:t>File Name data</a:t>
            </a:r>
            <a:endParaRPr lang="en-US" dirty="0"/>
          </a:p>
          <a:p>
            <a:r>
              <a:rPr lang="en-US" dirty="0"/>
              <a:t>Application data</a:t>
            </a:r>
            <a:endParaRPr lang="en-US" dirty="0"/>
          </a:p>
          <a:p>
            <a:r>
              <a:rPr lang="en-US" dirty="0"/>
              <a:t>All data in a file system belong to one of the categories based on the role they play in the file system.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System data refers to General file system information. It includes the location of data structures used in the file system, data unit sizes.</a:t>
            </a:r>
            <a:endParaRPr lang="en-US" dirty="0"/>
          </a:p>
          <a:p>
            <a:r>
              <a:rPr lang="en-US" dirty="0"/>
              <a:t>It is a map for this specific file system.</a:t>
            </a:r>
            <a:endParaRPr lang="en-US" dirty="0"/>
          </a:p>
          <a:p>
            <a:r>
              <a:rPr lang="en-US" dirty="0"/>
              <a:t>It s analogous to a map for the purpose of navigation in an unfamiliar place.</a:t>
            </a:r>
            <a:endParaRPr lang="en-US" dirty="0"/>
          </a:p>
          <a:p>
            <a:endParaRPr lang="en-US" dirty="0"/>
          </a:p>
          <a:p>
            <a:r>
              <a:rPr lang="en-US" dirty="0"/>
              <a:t>The second category, Content is the file data itself</a:t>
            </a:r>
            <a:endParaRPr lang="en-US" dirty="0"/>
          </a:p>
          <a:p>
            <a:r>
              <a:rPr lang="en-US" dirty="0"/>
              <a:t>This category is made up of the actual content of a file. Most of the information in a file system is made up of this data category. It is typically organized into data units or allocation units in the context of file system, aka clusters or blocks.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one is Metadata, is the data that describes files, such as:</a:t>
            </a:r>
            <a:endParaRPr lang="en-US" dirty="0"/>
          </a:p>
          <a:p>
            <a:r>
              <a:rPr lang="en-US" dirty="0"/>
              <a:t>Location of file content </a:t>
            </a:r>
            <a:endParaRPr lang="en-US" dirty="0"/>
          </a:p>
          <a:p>
            <a:r>
              <a:rPr lang="en-US" dirty="0"/>
              <a:t>Size of the file</a:t>
            </a:r>
            <a:endParaRPr lang="en-US" dirty="0"/>
          </a:p>
          <a:p>
            <a:r>
              <a:rPr lang="en-US" dirty="0"/>
              <a:t>Some important timestamps such as creation time, modification time</a:t>
            </a:r>
            <a:endParaRPr lang="en-US" dirty="0"/>
          </a:p>
          <a:p>
            <a:r>
              <a:rPr lang="en-US" dirty="0"/>
              <a:t>Access control information or permissions on a file</a:t>
            </a:r>
            <a:endParaRPr lang="en-US" dirty="0"/>
          </a:p>
          <a:p>
            <a:r>
              <a:rPr lang="en-US" dirty="0"/>
              <a:t>Examples of data structures in this category include FAT directory entries, NTFS Master File Table (MFT) entries, and Ext3 </a:t>
            </a:r>
            <a:r>
              <a:rPr lang="en-US" dirty="0" err="1"/>
              <a:t>inode</a:t>
            </a:r>
            <a:r>
              <a:rPr lang="en-US" dirty="0"/>
              <a:t> structures.</a:t>
            </a:r>
            <a:endParaRPr lang="en-US" dirty="0"/>
          </a:p>
          <a:p>
            <a:r>
              <a:rPr lang="en-US" dirty="0"/>
              <a:t>Note that this category does not contain the content of the file and the name of the file.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File Name or human interface, which refers to the name of the file</a:t>
            </a:r>
            <a:endParaRPr lang="en-US" dirty="0"/>
          </a:p>
          <a:p>
            <a:r>
              <a:rPr lang="en-US" dirty="0"/>
              <a:t>In cyber world, it is similar to a host name in a network.</a:t>
            </a:r>
            <a:endParaRPr lang="en-US" dirty="0"/>
          </a:p>
          <a:p>
            <a:r>
              <a:rPr lang="en-US" dirty="0"/>
              <a:t>The final category is application data, which provides special features.</a:t>
            </a:r>
            <a:endParaRPr lang="en-US" dirty="0"/>
          </a:p>
          <a:p>
            <a:r>
              <a:rPr lang="en-US" dirty="0"/>
              <a:t>Please note that these data are not necessary for normal reading and writing of data. </a:t>
            </a:r>
            <a:endParaRPr lang="en-US" dirty="0"/>
          </a:p>
          <a:p>
            <a:r>
              <a:rPr lang="en-US" dirty="0"/>
              <a:t>Instead, they provide features such as user quota information and file system journals. </a:t>
            </a:r>
            <a:endParaRPr lang="en-US" dirty="0"/>
          </a:p>
          <a:p>
            <a:r>
              <a:rPr lang="en-US" dirty="0"/>
              <a:t>For example, in a modern OS, disk quotas can be configured for individual users to limit their disk space usage to avoid that a user consumes too much disk space.</a:t>
            </a:r>
            <a:endParaRPr lang="en-US" dirty="0"/>
          </a:p>
          <a:p>
            <a:r>
              <a:rPr lang="en-US" dirty="0"/>
              <a:t>Also, the journal is a special file that logs the changes destined for the file system.</a:t>
            </a:r>
            <a:endParaRPr lang="en-US" dirty="0"/>
          </a:p>
          <a:p>
            <a:endParaRPr lang="en-US" dirty="0"/>
          </a:p>
          <a:p>
            <a:r>
              <a:rPr lang="en-US" dirty="0"/>
              <a:t>However, please be advised that these data can be more easily forged than other data.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the relationship among these five data categories.</a:t>
            </a:r>
            <a:endParaRPr lang="en-US" dirty="0"/>
          </a:p>
          <a:p>
            <a:r>
              <a:rPr lang="en-US" dirty="0"/>
              <a:t>When you want to access a file, we first take a look at File System data to figure out the</a:t>
            </a:r>
            <a:endParaRPr lang="en-US" dirty="0"/>
          </a:p>
          <a:p>
            <a:r>
              <a:rPr lang="en-US" dirty="0"/>
              <a:t>layout of a file system, particularly determining where File Name, Metadata, and Content data</a:t>
            </a:r>
            <a:endParaRPr lang="en-US" dirty="0"/>
          </a:p>
          <a:p>
            <a:r>
              <a:rPr lang="en-US" dirty="0"/>
              <a:t>are stored. </a:t>
            </a:r>
            <a:endParaRPr lang="en-US" dirty="0"/>
          </a:p>
          <a:p>
            <a:r>
              <a:rPr lang="en-US" dirty="0"/>
              <a:t>Then, you can search the file system based on a file name and find the corresponding metadata which is used to describe the file, including the</a:t>
            </a:r>
            <a:endParaRPr lang="en-US" dirty="0"/>
          </a:p>
          <a:p>
            <a:r>
              <a:rPr lang="en-US" dirty="0"/>
              <a:t>addresses of the clusters/blocks that store the file contents. </a:t>
            </a:r>
            <a:endParaRPr lang="en-US" dirty="0"/>
          </a:p>
          <a:p>
            <a:r>
              <a:rPr lang="en-US" dirty="0"/>
              <a:t>Remember that these addresses will be logical addresses or file system addresses. </a:t>
            </a:r>
            <a:endParaRPr lang="en-US" dirty="0"/>
          </a:p>
          <a:p>
            <a:r>
              <a:rPr lang="en-US" dirty="0"/>
              <a:t>So once they are discovered, we need to determine the physical disk location of these clusters/blocks. The translation from the addresses of the</a:t>
            </a:r>
            <a:endParaRPr lang="en-US" dirty="0"/>
          </a:p>
          <a:p>
            <a:r>
              <a:rPr lang="en-US" dirty="0"/>
              <a:t>clusters/blocks to physical addresses is done automatically by the file system.</a:t>
            </a:r>
            <a:endParaRPr lang="en-US" dirty="0"/>
          </a:p>
          <a:p>
            <a:r>
              <a:rPr lang="en-US" dirty="0"/>
              <a:t>Once these physical addresses are acquired, these blocks can be accessed directly to obtain the actual file contents.</a:t>
            </a:r>
            <a:endParaRPr lang="en-US" dirty="0"/>
          </a:p>
          <a:p>
            <a:endParaRPr lang="en-US" dirty="0"/>
          </a:p>
          <a:p>
            <a:r>
              <a:rPr lang="en-US" dirty="0"/>
              <a:t>Also, there is application data, which provides special features such as user quota information and file system journals. However, not all file systems have application data, but modern file systems are journaling file systems.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cs typeface="Times New Roman" pitchFamily="18" charset="0"/>
              </a:rPr>
              <a:t>In TSK, a utility called </a:t>
            </a:r>
            <a:r>
              <a:rPr lang="en-US" kern="0" dirty="0" err="1">
                <a:cs typeface="Times New Roman" pitchFamily="18" charset="0"/>
              </a:rPr>
              <a:t>fsstat</a:t>
            </a:r>
            <a:r>
              <a:rPr lang="en-US" kern="0" dirty="0">
                <a:cs typeface="Times New Roman" pitchFamily="18" charset="0"/>
              </a:rPr>
              <a:t> is provided to display the details associated with a file system. </a:t>
            </a:r>
            <a:endParaRPr lang="en-US" kern="0" dirty="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cs typeface="Times New Roman" pitchFamily="18" charset="0"/>
              </a:rPr>
              <a:t>This is an example output of the </a:t>
            </a:r>
            <a:r>
              <a:rPr lang="en-US" kern="0" dirty="0" err="1">
                <a:cs typeface="Times New Roman" pitchFamily="18" charset="0"/>
              </a:rPr>
              <a:t>fsstat</a:t>
            </a:r>
            <a:r>
              <a:rPr lang="en-US" kern="0" dirty="0">
                <a:cs typeface="Times New Roman" pitchFamily="18" charset="0"/>
              </a:rPr>
              <a:t> tool for a FAT file system. </a:t>
            </a:r>
            <a:r>
              <a:rPr lang="en-US" dirty="0"/>
              <a:t>Note that </a:t>
            </a:r>
            <a:r>
              <a:rPr lang="en-US" kern="0" dirty="0">
                <a:cs typeface="Times New Roman" pitchFamily="18" charset="0"/>
              </a:rPr>
              <a:t>the output of this tool is file system specific.</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hard disk, the most popular data storage device, is usually divided into several partitions. But what is inside these partitions or volumes?</a:t>
            </a:r>
            <a:endParaRPr lang="en-US" dirty="0"/>
          </a:p>
          <a:p>
            <a:r>
              <a:rPr lang="en-US" dirty="0"/>
              <a:t>[click]</a:t>
            </a:r>
            <a:endParaRPr lang="en-US" dirty="0"/>
          </a:p>
          <a:p>
            <a:r>
              <a:rPr lang="en-US" dirty="0"/>
              <a:t>Most likely, a partition contains a file system. So, next we need to conduct a file system analysis. Therefore, we need to understand how files are organized in a partition formatted with a file system.</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study some popular file system analysis techniques.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We will first look at some analysis techniques of file System data. Always the first step into analyzing a file system.</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data in the file system category is required for all types of file system analysis.</a:t>
            </a:r>
            <a:endParaRPr lang="en-US" dirty="0"/>
          </a:p>
          <a:p>
            <a:r>
              <a:rPr lang="en-US" dirty="0"/>
              <a:t>This is because file system data is a map for a specific file system. It includes the location of data structures used in the file system.</a:t>
            </a:r>
            <a:endParaRPr lang="en-US" dirty="0"/>
          </a:p>
          <a:p>
            <a:r>
              <a:rPr lang="en-US" dirty="0"/>
              <a:t>It is usually located in the first sector of the file system, and data structure for a specific file system is standard.</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t>
            </a:r>
            <a:r>
              <a:rPr lang="en-US" sz="1200" kern="0" dirty="0">
                <a:latin typeface="Times New Roman" pitchFamily="18" charset="0"/>
                <a:cs typeface="Times New Roman" pitchFamily="18" charset="0"/>
              </a:rPr>
              <a:t>Consistency check must be done. For example, a question must be answered: Is the size of the file system equal to the size of the volume in which it is located?</a:t>
            </a:r>
            <a:endParaRPr lang="en-US" sz="1200" kern="0" dirty="0">
              <a:latin typeface="Times New Roman" pitchFamily="18" charset="0"/>
              <a:cs typeface="Times New Roman" pitchFamily="18" charset="0"/>
            </a:endParaRPr>
          </a:p>
          <a:p>
            <a:r>
              <a:rPr lang="en-US" sz="1200" kern="0" dirty="0">
                <a:latin typeface="Times New Roman" pitchFamily="18" charset="0"/>
                <a:cs typeface="Times New Roman" pitchFamily="18" charset="0"/>
              </a:rPr>
              <a:t>Be default, when formatting a partition, the new filesystem volume takes up the entire partition.</a:t>
            </a:r>
            <a:endParaRPr lang="en-US" sz="1200" kern="0" dirty="0">
              <a:latin typeface="Times New Roman" pitchFamily="18" charset="0"/>
              <a:cs typeface="Times New Roman" pitchFamily="18" charset="0"/>
            </a:endParaRPr>
          </a:p>
          <a:p>
            <a:endParaRPr lang="en-US" sz="1200" kern="0" dirty="0">
              <a:latin typeface="Times New Roman" pitchFamily="18" charset="0"/>
              <a:cs typeface="Times New Roman" pitchFamily="18" charset="0"/>
            </a:endParaRPr>
          </a:p>
          <a:p>
            <a:r>
              <a:rPr lang="en-US" sz="1200" kern="0" dirty="0">
                <a:latin typeface="Times New Roman" pitchFamily="18" charset="0"/>
                <a:cs typeface="Times New Roman" pitchFamily="18" charset="0"/>
              </a:rPr>
              <a:t>If the partition (volume) is larger, the sectors after the file system are called volume slack and could be used to hide data.</a:t>
            </a:r>
            <a:endParaRPr lang="en-US" sz="1200" kern="0"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We next look at some analysis techniques of file content data.</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popular analysis techniques for file content are to</a:t>
            </a:r>
            <a:endParaRPr lang="en-US" dirty="0"/>
          </a:p>
          <a:p>
            <a:r>
              <a:rPr lang="en-US" dirty="0"/>
              <a:t>recover deleted data</a:t>
            </a:r>
            <a:endParaRPr lang="en-US" dirty="0"/>
          </a:p>
          <a:p>
            <a:r>
              <a:rPr lang="en-US" dirty="0"/>
              <a:t>conduct searches for specific keywords in a file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that we use a sector address to uniquely locate a sector on hard disk, for example Logical block addressing (LBA) address, linearly addressing sector addresses, such as Sector 0, 1, …</a:t>
            </a:r>
            <a:endParaRPr lang="en-US" dirty="0"/>
          </a:p>
          <a:p>
            <a:r>
              <a:rPr lang="en-US" dirty="0"/>
              <a:t>It is also known as physical address.</a:t>
            </a:r>
            <a:endParaRPr lang="en-US" dirty="0"/>
          </a:p>
          <a:p>
            <a:r>
              <a:rPr lang="en-US" dirty="0"/>
              <a:t>However, a sector can have multiple addresses, including Physical address, which is address relative to the start of the drive, and logical addresses, which is address relative to the start of the volume.</a:t>
            </a:r>
            <a:endParaRPr lang="en-US" dirty="0"/>
          </a:p>
          <a:p>
            <a:r>
              <a:rPr lang="en-US" dirty="0"/>
              <a:t>File systems use the Logical volume address, but also group sectors into data units or allocation units, aka clusters or blocks, and assign them addresses.</a:t>
            </a:r>
            <a:endParaRPr lang="en-US" dirty="0"/>
          </a:p>
          <a:p>
            <a:r>
              <a:rPr lang="en-US" dirty="0"/>
              <a:t>[click]</a:t>
            </a:r>
            <a:endParaRPr lang="en-US" dirty="0"/>
          </a:p>
          <a:p>
            <a:r>
              <a:rPr lang="en-US" dirty="0"/>
              <a:t>Please note that not all the disk space occupied by a file system has file system addresses (Cluster or block addresses)</a:t>
            </a:r>
            <a:endParaRPr lang="en-US" dirty="0"/>
          </a:p>
          <a:p>
            <a:r>
              <a:rPr lang="en-US" dirty="0"/>
              <a:t>Cluster addresses may not start with 0. For example, In FAT file system, Cluster addresses may not start with 2.</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File systems group sectors into data units or allocation units, aka clusters or blocks. Therefore, you need to know the cluster size.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Remember when you format a USB drive (a partition) with a file system (which is NTFS in the example here), you need to specify one parameter, allocation unit.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order to analyze the file data, you will need to understand how a file system allocates disk space to files. There are three main allocation Strategies</a:t>
            </a:r>
            <a:endParaRPr lang="en-US" b="0" dirty="0"/>
          </a:p>
          <a:p>
            <a:r>
              <a:rPr lang="en-US" b="0" dirty="0"/>
              <a:t>First available strategy, Next available strategy, and Best fit strategy.</a:t>
            </a:r>
            <a:endParaRPr lang="en-US" b="0" dirty="0"/>
          </a:p>
          <a:p>
            <a:r>
              <a:rPr lang="en-US" b="0" dirty="0"/>
              <a:t>As files are created, deleted, and modified over time, their size and physical location on the hard disk will change. </a:t>
            </a:r>
            <a:endParaRPr lang="en-US" b="0" dirty="0"/>
          </a:p>
          <a:p>
            <a:r>
              <a:rPr lang="en-US" b="0" dirty="0"/>
              <a:t>As a result, file fragmentation becomes inevitable, and a file is scattered throughout a hard disk instead of one continuous location. It is also called </a:t>
            </a:r>
            <a:r>
              <a:rPr lang="en-US" sz="1200" b="0" kern="0" dirty="0">
                <a:effectLst>
                  <a:outerShdw blurRad="38100" dist="38100" dir="2700000" algn="tl">
                    <a:srgbClr val="000000">
                      <a:alpha val="43137"/>
                    </a:srgbClr>
                  </a:outerShdw>
                </a:effectLst>
                <a:latin typeface="Times New Roman" pitchFamily="18" charset="0"/>
                <a:cs typeface="Times New Roman" pitchFamily="18" charset="0"/>
              </a:rPr>
              <a:t>file system aging, so slowing down your computer.</a:t>
            </a:r>
            <a:endParaRPr lang="en-US" b="0" dirty="0"/>
          </a:p>
          <a:p>
            <a:r>
              <a:rPr lang="en-US" b="0" dirty="0"/>
              <a:t>Therefore, you may have to improve your computer's performance by </a:t>
            </a:r>
            <a:r>
              <a:rPr lang="en-US" sz="1200" b="0" i="0" kern="1200" dirty="0">
                <a:solidFill>
                  <a:schemeClr val="tx1"/>
                </a:solidFill>
                <a:effectLst/>
                <a:latin typeface="Times New Roman" pitchFamily="18" charset="0"/>
                <a:ea typeface="+mn-ea"/>
                <a:cs typeface="+mn-cs"/>
              </a:rPr>
              <a:t>performing disk defragmentation.</a:t>
            </a:r>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let us take a look at an example of allocating two more data units to a file. The top figure shows the </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current allocation status of 8 data units available to the file.</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If we are using First available strategy, data units 2 and 5 will be chosen. This is because for First available strategy, the file system searches for free space at the beginning of the file system until the disk space large enough for required data is found and then allocated to the file. In the example here, data units 2 and 5 are selected.</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If we are using Next available strategy, data units 5 and 7 will be chosen. This is because for Next available strategy, it also uses the same principle as first available of allocating the next free space being large enough to hold the data, but the search is done from the current position in the file system or the last allocated data unit, which is data unit 4 in the example.</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If we are using Best fit strategy, data units 7 and 8 will be chosen. This is because for Best fit strategy, the file system searches one single contiguous disk space starting from the beginning of the file system.</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Please note that the allocation strategy used in a file system has a huge impact on almost all aspects of digital forensics, because it determines where data is placed on storage media. Unfortunately, disk space allocation behavior in different OS and file systems are not </a:t>
            </a:r>
            <a:r>
              <a:rPr lang="en-US" sz="1200" b="0" i="0" kern="1200" dirty="0">
                <a:solidFill>
                  <a:schemeClr val="tx1"/>
                </a:solidFill>
                <a:effectLst/>
                <a:latin typeface="Times New Roman" pitchFamily="18" charset="0"/>
                <a:ea typeface="+mn-ea"/>
                <a:cs typeface="+mn-cs"/>
              </a:rPr>
              <a:t>publicly specified or documented.</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p:sp>
      <p:sp>
        <p:nvSpPr>
          <p:cNvPr id="54275" name="Notes Placeholder 2"/>
          <p:cNvSpPr>
            <a:spLocks noGrp="1"/>
          </p:cNvSpPr>
          <p:nvPr>
            <p:ph type="body" idx="1"/>
          </p:nvPr>
        </p:nvSpPr>
        <p:spPr>
          <a:noFill/>
        </p:spPr>
        <p:txBody>
          <a:bodyPr/>
          <a:lstStyle/>
          <a:p>
            <a:r>
              <a:rPr lang="en-US" dirty="0"/>
              <a:t>Why we need to analyze these file systems, or file system forensics.</a:t>
            </a:r>
            <a:endParaRPr lang="en-US" dirty="0"/>
          </a:p>
          <a:p>
            <a:r>
              <a:rPr lang="en-US" dirty="0"/>
              <a:t>We're under attack, and also have witnessed lots of computer abuse.</a:t>
            </a:r>
            <a:endParaRPr lang="en-US" dirty="0"/>
          </a:p>
          <a:p>
            <a:r>
              <a:rPr lang="en-US" dirty="0"/>
              <a:t>Cyberattacks and the use of a computer for improper or illegal activities (computer abuse) will change the system, leaving a forensic “footprint” within the file system.</a:t>
            </a:r>
            <a:endParaRPr lang="en-US" dirty="0"/>
          </a:p>
          <a:p>
            <a:r>
              <a:rPr lang="en-US" dirty="0"/>
              <a:t>For example, when a file is accessed or modified, the timestamps for the file is changed. Or a file is deleted, file system actions on files (deletions, particularly) do not completely delete a file, and there is a period of time where they are forensically still “available”. Therefore, the deleted file can be recovered.</a:t>
            </a:r>
            <a:endParaRPr lang="en-US" dirty="0"/>
          </a:p>
          <a:p>
            <a:r>
              <a:rPr lang="en-US" dirty="0"/>
              <a:t>So analyzing file system is very important since it </a:t>
            </a:r>
            <a:r>
              <a:rPr lang="en-US" sz="1200" b="0" i="0" kern="1200" dirty="0">
                <a:solidFill>
                  <a:schemeClr val="tx1"/>
                </a:solidFill>
                <a:effectLst/>
                <a:latin typeface="Times New Roman" pitchFamily="18" charset="0"/>
                <a:ea typeface="+mn-ea"/>
                <a:cs typeface="+mn-cs"/>
              </a:rPr>
              <a:t>provides the investigator with a wealth of information about what happened to the target system.</a:t>
            </a:r>
            <a:endParaRPr lang="en-US" dirty="0"/>
          </a:p>
          <a:p>
            <a:endParaRPr lang="en-US" dirty="0"/>
          </a:p>
          <a:p>
            <a:endParaRPr lang="en-CA" dirty="0"/>
          </a:p>
        </p:txBody>
      </p:sp>
      <p:sp>
        <p:nvSpPr>
          <p:cNvPr id="54276" name="Slide Number Placeholder 3"/>
          <p:cNvSpPr>
            <a:spLocks noGrp="1"/>
          </p:cNvSpPr>
          <p:nvPr>
            <p:ph type="sldNum" sz="quarter" idx="5"/>
          </p:nvPr>
        </p:nvSpPr>
        <p:spPr>
          <a:noFill/>
        </p:spPr>
        <p:txBody>
          <a:bodyPr/>
          <a:lstStyle/>
          <a:p>
            <a:fld id="{739C3FC2-BA7C-46A2-9C3F-CC26C7195FA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hard disk is used for a while, it is very common that some area of the disk is permanently damaged, aka bad sector. </a:t>
            </a:r>
            <a:endParaRPr lang="en-US" dirty="0"/>
          </a:p>
          <a:p>
            <a:r>
              <a:rPr lang="en-US" dirty="0"/>
              <a:t>A bad sector is a sector on the disk which data cannot be written or read.</a:t>
            </a:r>
            <a:endParaRPr lang="en-US" dirty="0"/>
          </a:p>
          <a:p>
            <a:r>
              <a:rPr lang="en-US" dirty="0"/>
              <a:t>A bad sector cannot be repaired, but it can be marked as unusable. </a:t>
            </a:r>
            <a:endParaRPr lang="en-US" dirty="0"/>
          </a:p>
          <a:p>
            <a:r>
              <a:rPr lang="en-US" dirty="0"/>
              <a:t>Once marked as unusable, the Operating System will know not to attempt to store data in that bad sector. </a:t>
            </a:r>
            <a:endParaRPr lang="en-US" dirty="0"/>
          </a:p>
          <a:p>
            <a:r>
              <a:rPr lang="en-US" dirty="0"/>
              <a:t>For example, you can run a </a:t>
            </a:r>
            <a:r>
              <a:rPr lang="en-US" dirty="0" err="1"/>
              <a:t>chkdsk</a:t>
            </a:r>
            <a:r>
              <a:rPr lang="en-US" dirty="0"/>
              <a:t> on the drive in Windows to check your disk for bad sectors, and mark them accordingly.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it is very normal to see bad sectors on a disk. However, you also need to be aware that it is easy to hide data into some good sectors but labelled bad sectors.</a:t>
            </a:r>
            <a:endParaRPr lang="en-US" dirty="0"/>
          </a:p>
          <a:p>
            <a:r>
              <a:rPr lang="en-US" dirty="0"/>
              <a:t>Note that a user could manually add a data unit to the damaged list and place data in it.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 analysis technique for file content is Data Unit Viewing.</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In this case, </a:t>
            </a:r>
            <a:r>
              <a:rPr lang="en-US" sz="1200" dirty="0">
                <a:solidFill>
                  <a:srgbClr val="FF0000"/>
                </a:solidFill>
                <a:latin typeface="Times New Roman" pitchFamily="18" charset="0"/>
                <a:cs typeface="Times New Roman" pitchFamily="18" charset="0"/>
              </a:rPr>
              <a:t>the investigator knows the address of evidence. So the investigator uses some tool to view the content of a data unit which is of interest to the investigator. </a:t>
            </a:r>
            <a:endParaRPr lang="en-US" sz="1200" dirty="0">
              <a:solidFill>
                <a:srgbClr val="FF0000"/>
              </a:solidFill>
              <a:latin typeface="Times New Roman" pitchFamily="18" charset="0"/>
              <a:cs typeface="Times New Roman"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output of the TSK utility, </a:t>
            </a:r>
            <a:r>
              <a:rPr lang="en-US" dirty="0" err="1"/>
              <a:t>blkcat</a:t>
            </a:r>
            <a:r>
              <a:rPr lang="en-US" dirty="0"/>
              <a:t>, which displays the content of a data unit in a file system volume.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What if we only know a keyword or value? Don’t know where it is. So we are talking about another analysis technique for file content is Keyword Searching, for example, keyword search. Specifically, it looks in each data unit for a known keyword or value. After knowing the address of the data unit which contains the keyword.</a:t>
            </a:r>
            <a:endParaRPr lang="en-US" b="0" dirty="0"/>
          </a:p>
          <a:p>
            <a:r>
              <a:rPr lang="en-US" b="0" dirty="0"/>
              <a:t>Then, we can use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Data Unit Viewing, for example, using </a:t>
            </a:r>
            <a:r>
              <a:rPr lang="en-US" b="0" dirty="0"/>
              <a:t>the TSK utility, </a:t>
            </a:r>
            <a:r>
              <a:rPr lang="en-US" b="0" dirty="0" err="1"/>
              <a:t>blkcat</a:t>
            </a:r>
            <a:r>
              <a:rPr lang="en-US" b="0" dirty="0"/>
              <a:t>.</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digital investigation, sometimes we are more interested in unallocated disk space, which contains deleted files or hidden data. In a file system, the allocation bitmap is used to indicate whether data units are occupied by or allocated to a file. Specifically, one bit in the allocation bitmap stands for the allocation status of one particular data unit.</a:t>
            </a:r>
            <a:endParaRPr lang="en-US" dirty="0"/>
          </a:p>
          <a:p>
            <a:r>
              <a:rPr lang="en-US" dirty="0"/>
              <a:t>So to extract the unallocated data units, we examine the allocation bitmap and extract the unallocated data units, for example, these having a given keyword or value.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After extracting the unallocated data units, we can search for deleted files or hidden data.</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Typically, we acquire the image of a disk used by the suspect. Then, we extract the unallocated data units.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What is inside?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It could contain deleted files or hidden data.</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So we can search for a known keyword or value in each data unit</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Or recover deleted files.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Now </a:t>
            </a:r>
            <a:r>
              <a:rPr lang="en-US" sz="1200" b="0" i="0" kern="1200" dirty="0">
                <a:solidFill>
                  <a:schemeClr val="tx1"/>
                </a:solidFill>
                <a:effectLst/>
                <a:latin typeface="Times New Roman" pitchFamily="18" charset="0"/>
                <a:ea typeface="+mn-ea"/>
                <a:cs typeface="+mn-cs"/>
              </a:rPr>
              <a:t>we have a problem that we need to solve.</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Suppose we find some suspicious data in an extracted </a:t>
            </a:r>
            <a:r>
              <a:rPr lang="en-US" sz="1200" b="0" dirty="0">
                <a:solidFill>
                  <a:schemeClr val="accent2"/>
                </a:solidFill>
              </a:rPr>
              <a:t>unallocated data unit, for example, the second unallocated data unit in the example. However, we must also know which data unit it is in the file system when conducting further investigation.</a:t>
            </a:r>
            <a:endParaRPr lang="en-US" sz="1200" b="0" dirty="0">
              <a:solidFill>
                <a:schemeClr val="accent2"/>
              </a:solidFil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rPr>
              <a:t>[click]</a:t>
            </a:r>
            <a:endParaRPr lang="en-US" sz="1200" b="0" dirty="0">
              <a:solidFill>
                <a:schemeClr val="accent2"/>
              </a:solidFil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rPr>
              <a:t>So we need to know how to </a:t>
            </a:r>
            <a:r>
              <a:rPr lang="en-US" b="0" dirty="0">
                <a:solidFill>
                  <a:schemeClr val="accent2"/>
                </a:solidFill>
              </a:rPr>
              <a:t>convert  between unallocated disk unit numbers and regular disk unit numbers.</a:t>
            </a:r>
            <a:endParaRPr lang="en-US" b="0" dirty="0">
              <a:solidFill>
                <a:schemeClr val="accent2"/>
              </a:solidFil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b="1" dirty="0">
              <a:solidFill>
                <a:schemeClr val="accent2"/>
              </a:solidFil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1" dirty="0">
              <a:solidFill>
                <a:schemeClr val="accent2"/>
              </a:solidFill>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volume analysis, it is very important to do a consistency check. It allows you to determine if the file system is in a suspicious state. For example, a consistency check should verify </a:t>
            </a:r>
            <a:endParaRPr lang="en-US" dirty="0"/>
          </a:p>
          <a:p>
            <a:r>
              <a:rPr lang="en-US" dirty="0"/>
              <a:t>Orphan data units: it refers to allocated data units that do not have a corresponding metadata structure or is occupied by any file. </a:t>
            </a:r>
            <a:endParaRPr lang="en-US" dirty="0"/>
          </a:p>
          <a:p>
            <a:r>
              <a:rPr lang="en-US" dirty="0"/>
              <a:t>In a regular situation, all data units have one and only one metadata entry pointing to them. But what if you see some data unit having more than one metadata entry point to it. In the example here, there are two metadata entries pointing to Data unit 8.</a:t>
            </a:r>
            <a:endParaRPr lang="en-US" dirty="0"/>
          </a:p>
          <a:p>
            <a:r>
              <a:rPr lang="en-US" dirty="0"/>
              <a:t>If a consistency check shows an abnormality, a further investigation is needed.</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For example, orphan data unit must be </a:t>
            </a:r>
            <a:r>
              <a:rPr lang="en-US" sz="1200" kern="0" dirty="0">
                <a:latin typeface="Times New Roman" pitchFamily="18" charset="0"/>
                <a:cs typeface="Times New Roman" pitchFamily="18" charset="0"/>
              </a:rPr>
              <a:t>examined because it could be used to hide data.</a:t>
            </a:r>
            <a:endParaRPr lang="en-US" sz="1200" kern="0" dirty="0">
              <a:latin typeface="Times New Roman" pitchFamily="18" charset="0"/>
              <a:cs typeface="Times New Roman"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p:sp>
      <p:sp>
        <p:nvSpPr>
          <p:cNvPr id="54275" name="Notes Placeholder 2"/>
          <p:cNvSpPr>
            <a:spLocks noGrp="1"/>
          </p:cNvSpPr>
          <p:nvPr>
            <p:ph type="body" idx="1"/>
          </p:nvPr>
        </p:nvSpPr>
        <p:spPr>
          <a:noFill/>
        </p:spPr>
        <p:txBody>
          <a:bodyPr/>
          <a:lstStyle/>
          <a:p>
            <a:r>
              <a:rPr lang="en-US" dirty="0"/>
              <a:t>Before I discuss fille system forensic analysis in more detail, I would like to talk about something you are very familiar with.</a:t>
            </a:r>
            <a:endParaRPr lang="en-US" dirty="0"/>
          </a:p>
          <a:p>
            <a:r>
              <a:rPr lang="en-US" dirty="0"/>
              <a:t>When you don’t feel well, you go to a walk-in clinic or see your family doctor. </a:t>
            </a:r>
            <a:endParaRPr lang="en-US" dirty="0"/>
          </a:p>
          <a:p>
            <a:r>
              <a:rPr lang="en-US" dirty="0"/>
              <a:t>It is very important for the doctor to know your medical history. </a:t>
            </a:r>
            <a:endParaRPr lang="en-US" dirty="0"/>
          </a:p>
          <a:p>
            <a:r>
              <a:rPr lang="en-US" dirty="0"/>
              <a:t>[click]</a:t>
            </a:r>
            <a:endParaRPr lang="en-US" dirty="0"/>
          </a:p>
          <a:p>
            <a:r>
              <a:rPr lang="en-US" dirty="0"/>
              <a:t>So the nurse receptionist will usually ask for your names. </a:t>
            </a:r>
            <a:endParaRPr lang="en-US" dirty="0"/>
          </a:p>
          <a:p>
            <a:r>
              <a:rPr lang="en-US" dirty="0"/>
              <a:t>[click]</a:t>
            </a:r>
            <a:endParaRPr lang="en-US" dirty="0"/>
          </a:p>
          <a:p>
            <a:r>
              <a:rPr lang="en-US" dirty="0"/>
              <a:t>Then, the nurse can find your patient record quickly. This is because the patient records are organized alphabetically.</a:t>
            </a:r>
            <a:endParaRPr lang="en-CA" dirty="0"/>
          </a:p>
        </p:txBody>
      </p:sp>
      <p:sp>
        <p:nvSpPr>
          <p:cNvPr id="54276" name="Slide Number Placeholder 3"/>
          <p:cNvSpPr>
            <a:spLocks noGrp="1"/>
          </p:cNvSpPr>
          <p:nvPr>
            <p:ph type="sldNum" sz="quarter" idx="5"/>
          </p:nvPr>
        </p:nvSpPr>
        <p:spPr>
          <a:noFill/>
        </p:spPr>
        <p:txBody>
          <a:bodyPr/>
          <a:lstStyle/>
          <a:p>
            <a:fld id="{739C3FC2-BA7C-46A2-9C3F-CC26C7195FA8}"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a bad sector may not be damaged. As such, another consistency check is to </a:t>
            </a:r>
            <a:r>
              <a:rPr lang="en-US" sz="1200" kern="0" dirty="0">
                <a:latin typeface="Times New Roman" pitchFamily="18" charset="0"/>
                <a:cs typeface="Times New Roman" pitchFamily="18" charset="0"/>
              </a:rPr>
              <a:t>examine bad sectors or </a:t>
            </a:r>
            <a:r>
              <a:rPr lang="en-US" dirty="0"/>
              <a:t>damaged data units </a:t>
            </a:r>
            <a:r>
              <a:rPr lang="en-US" sz="1200" kern="0" dirty="0">
                <a:latin typeface="Times New Roman" pitchFamily="18" charset="0"/>
                <a:cs typeface="Times New Roman" pitchFamily="18" charset="0"/>
              </a:rPr>
              <a:t>because they could be used to hide data.</a:t>
            </a:r>
            <a:endParaRPr lang="en-US" sz="1200" kern="0"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file analysis techniques are independent from any file system.</a:t>
            </a:r>
            <a:endParaRPr lang="en-US" dirty="0"/>
          </a:p>
          <a:p>
            <a:r>
              <a:rPr lang="en-US" dirty="0"/>
              <a:t>For example, in some cases, when a file is deleted, and the file system metadata information could also be gone.</a:t>
            </a:r>
            <a:endParaRPr lang="en-US" dirty="0"/>
          </a:p>
          <a:p>
            <a:r>
              <a:rPr lang="en-US" dirty="0"/>
              <a:t>In this case, we can not use </a:t>
            </a:r>
            <a:r>
              <a:rPr lang="en-US" b="0" dirty="0">
                <a:solidFill>
                  <a:schemeClr val="accent2"/>
                </a:solidFill>
                <a:latin typeface="Times New Roman" pitchFamily="18" charset="0"/>
                <a:cs typeface="Times New Roman" pitchFamily="18" charset="0"/>
              </a:rPr>
              <a:t>metadata-based recovery techniques to recover these deleted files.</a:t>
            </a:r>
            <a:endParaRPr lang="en-US" b="0" dirty="0">
              <a:solidFill>
                <a:schemeClr val="accent2"/>
              </a:solidFill>
              <a:latin typeface="Times New Roman" pitchFamily="18" charset="0"/>
              <a:cs typeface="Times New Roman" pitchFamily="18" charset="0"/>
            </a:endParaRPr>
          </a:p>
          <a:p>
            <a:r>
              <a:rPr lang="en-US" b="0" dirty="0">
                <a:solidFill>
                  <a:schemeClr val="accent2"/>
                </a:solidFill>
                <a:latin typeface="Times New Roman" pitchFamily="18" charset="0"/>
                <a:cs typeface="Times New Roman" pitchFamily="18" charset="0"/>
              </a:rPr>
              <a:t>Instead, </a:t>
            </a:r>
            <a:r>
              <a:rPr lang="en-US" dirty="0"/>
              <a:t>we need to recover the deleted file solely based on the remaining file content. This technology is called file carving or data carving.</a:t>
            </a:r>
            <a:endParaRPr lang="en-US" dirty="0"/>
          </a:p>
          <a:p>
            <a:r>
              <a:rPr lang="en-US" dirty="0"/>
              <a:t>In many cases, file carving could be very easy. This is because many file types have well-known values in an end of file (footer) or beginning of file (header). Also, many files are stored contiguously on hard disk, and are not broken apart. </a:t>
            </a:r>
            <a:endParaRPr lang="en-US" dirty="0"/>
          </a:p>
          <a:p>
            <a:r>
              <a:rPr lang="en-US" dirty="0"/>
              <a:t>For example, A JPEG file has a unique header starting with \</a:t>
            </a:r>
            <a:r>
              <a:rPr lang="en-US" dirty="0" err="1"/>
              <a:t>xff</a:t>
            </a:r>
            <a:r>
              <a:rPr lang="en-US" dirty="0"/>
              <a:t>\xd8 and a unique footer \</a:t>
            </a:r>
            <a:r>
              <a:rPr lang="en-US" dirty="0" err="1"/>
              <a:t>xff</a:t>
            </a:r>
            <a:r>
              <a:rPr lang="en-US" dirty="0"/>
              <a:t>\xd9.</a:t>
            </a:r>
            <a:endParaRPr lang="en-US" dirty="0"/>
          </a:p>
          <a:p>
            <a:r>
              <a:rPr lang="en-US" dirty="0"/>
              <a:t>If we find the header in hard disk sector 902, and the footer in hard disk sector 905, respectively. Blocks of raw data that can be carved to find a JPEG picture in sectors 902 to 905.</a:t>
            </a:r>
            <a:endParaRPr lang="en-US" dirty="0"/>
          </a:p>
          <a:p>
            <a:r>
              <a:rPr lang="en-US" sz="1200" b="0" i="0" u="none" strike="noStrike" kern="1200" baseline="0" dirty="0">
                <a:solidFill>
                  <a:schemeClr val="tx1"/>
                </a:solidFill>
                <a:latin typeface="Times New Roman" pitchFamily="18" charset="0"/>
                <a:ea typeface="+mn-ea"/>
                <a:cs typeface="+mn-cs"/>
              </a:rPr>
              <a:t>File type can also be used to organize the files in a file system. If the investigation is looking for a specific type of data, an investigator can sort the files based on their content structure. Note that </a:t>
            </a:r>
            <a:r>
              <a:rPr lang="en-US" dirty="0"/>
              <a:t>many file types have unique </a:t>
            </a:r>
            <a:r>
              <a:rPr lang="en-US" sz="1200" b="0" i="0" u="none" strike="noStrike" kern="1200" baseline="0" dirty="0">
                <a:solidFill>
                  <a:schemeClr val="tx1"/>
                </a:solidFill>
                <a:latin typeface="Times New Roman" pitchFamily="18" charset="0"/>
                <a:ea typeface="+mn-ea"/>
                <a:cs typeface="+mn-cs"/>
              </a:rPr>
              <a:t>content structure.</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8" charset="0"/>
                <a:ea typeface="+mn-ea"/>
                <a:cs typeface="+mn-cs"/>
              </a:rPr>
              <a:t>File type can also be used to organize the files in a file system. If the investigation is looking for a specific type of data, an investigator can sort the files based on their content structure. Note that </a:t>
            </a:r>
            <a:r>
              <a:rPr lang="en-US" dirty="0"/>
              <a:t>many file types have unique </a:t>
            </a:r>
            <a:r>
              <a:rPr lang="en-US" sz="1200" b="0" i="0" u="none" strike="noStrike" kern="1200" baseline="0" dirty="0">
                <a:solidFill>
                  <a:schemeClr val="tx1"/>
                </a:solidFill>
                <a:latin typeface="Times New Roman" pitchFamily="18" charset="0"/>
                <a:ea typeface="+mn-ea"/>
                <a:cs typeface="+mn-cs"/>
              </a:rPr>
              <a:t>content structure.</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Times New Roman" pitchFamily="18" charset="0"/>
                <a:ea typeface="+mn-ea"/>
                <a:cs typeface="+mn-cs"/>
              </a:rPr>
              <a:t>It is very often that criminals try to hide their wrongdoings by deleting digital evidences (e.g., downloaded illicit images or stolen confidential data or trade secret), which could indict them in the court. </a:t>
            </a:r>
            <a:endParaRPr lang="en-CA" sz="1200" kern="1200" dirty="0">
              <a:solidFill>
                <a:schemeClr val="tx1"/>
              </a:solidFill>
              <a:effectLst/>
              <a:latin typeface="Times New Roman" pitchFamily="18" charset="0"/>
              <a:ea typeface="+mn-ea"/>
              <a:cs typeface="+mn-cs"/>
            </a:endParaRPr>
          </a:p>
          <a:p>
            <a:pPr marL="0" indent="0" algn="just" eaLnBrk="1" hangingPunct="1">
              <a:buFont typeface="Wingdings" panose="05000000000000000000" pitchFamily="2" charset="2"/>
              <a:buNone/>
              <a:defRPr/>
            </a:pPr>
            <a:r>
              <a:rPr lang="en-US" dirty="0">
                <a:latin typeface="Times New Roman" pitchFamily="18" charset="0"/>
              </a:rPr>
              <a:t>However, when a file is deleted, it isn’t really erased – it continues existing on your hard drive, even after you empty it from the Recycle Bin.</a:t>
            </a:r>
            <a:endParaRPr lang="en-CA" dirty="0">
              <a:latin typeface="Times New Roman" pitchFamily="18" charset="0"/>
            </a:endParaRPr>
          </a:p>
          <a:p>
            <a:pPr marL="0" indent="0" algn="just" eaLnBrk="1" hangingPunct="1">
              <a:buFont typeface="Wingdings" panose="05000000000000000000" pitchFamily="2" charset="2"/>
              <a:buNone/>
              <a:defRPr/>
            </a:pPr>
            <a:r>
              <a:rPr lang="en-CA" dirty="0">
                <a:latin typeface="Times New Roman" pitchFamily="18" charset="0"/>
              </a:rPr>
              <a:t>Therefore, data recovery is one of the most common techniques in digital investigation. </a:t>
            </a:r>
            <a:endParaRPr lang="en-CA" dirty="0">
              <a:latin typeface="Times New Roman" pitchFamily="18" charset="0"/>
            </a:endParaRPr>
          </a:p>
          <a:p>
            <a:r>
              <a:rPr lang="en-US" sz="1200" kern="1200" dirty="0">
                <a:solidFill>
                  <a:schemeClr val="tx1"/>
                </a:solidFill>
                <a:effectLst/>
                <a:latin typeface="Times New Roman" pitchFamily="18" charset="0"/>
                <a:ea typeface="+mn-ea"/>
                <a:cs typeface="+mn-cs"/>
              </a:rPr>
              <a:t>To prevent others from recovering deleted data, wiping, or "secure delete," tools are used to wipe your hard drive’s free space – by writing other data over the free space on your hard drive, all deleted files will be erased.</a:t>
            </a:r>
            <a:endParaRPr lang="en-US"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besides </a:t>
            </a:r>
            <a:r>
              <a:rPr lang="en-CA" dirty="0">
                <a:latin typeface="Times New Roman" pitchFamily="18" charset="0"/>
              </a:rPr>
              <a:t>data recovery, we also need to detect existence of wiping tools. </a:t>
            </a:r>
            <a:endParaRPr lang="en-CA" dirty="0">
              <a:latin typeface="Times New Roman" pitchFamily="18" charset="0"/>
            </a:endParaRPr>
          </a:p>
          <a:p>
            <a:r>
              <a:rPr lang="en-US" dirty="0">
                <a:latin typeface="Times New Roman" pitchFamily="18" charset="0"/>
                <a:cs typeface="Times New Roman" pitchFamily="18" charset="0"/>
              </a:rPr>
              <a:t>However, detection of wiping tools in this category can be difficult.</a:t>
            </a:r>
            <a:endParaRPr lang="en-CA" dirty="0">
              <a:latin typeface="Times New Roman" pitchFamily="18" charset="0"/>
            </a:endParaRPr>
          </a:p>
          <a:p>
            <a:r>
              <a:rPr lang="en-US" dirty="0">
                <a:latin typeface="Times New Roman" pitchFamily="18" charset="0"/>
              </a:rPr>
              <a:t>Luckily, most wiping, or "secure delete," tools operate in the content category and write zeros or random data to the data units that a file allocated or to all unused data units. Obviously, if all unallocated data units contain zeros or random values, you may suspect a wiping tool.</a:t>
            </a:r>
            <a:endParaRPr lang="en-US" dirty="0">
              <a:latin typeface="Times New Roman" pitchFamily="18" charset="0"/>
            </a:endParaRPr>
          </a:p>
          <a:p>
            <a:r>
              <a:rPr lang="en-US" dirty="0">
                <a:latin typeface="Times New Roman" pitchFamily="18" charset="0"/>
              </a:rPr>
              <a:t>Also, we also look at application level evidence, and check if there is any evidence showing the installation of a wiping tool.</a:t>
            </a:r>
            <a:endParaRPr lang="en-US" dirty="0">
              <a:latin typeface="Times New Roman" pitchFamily="18" charset="0"/>
            </a:endParaRPr>
          </a:p>
          <a:p>
            <a:endParaRPr lang="en-US" dirty="0">
              <a:latin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Regarding wiping techniques, there are common methods/government, military and industry standards. For example, the famous </a:t>
            </a:r>
            <a:r>
              <a:rPr lang="en-US" sz="1200" b="0" dirty="0">
                <a:solidFill>
                  <a:schemeClr val="accent2"/>
                </a:solidFill>
                <a:latin typeface="Times New Roman" pitchFamily="18" charset="0"/>
                <a:cs typeface="Times New Roman" pitchFamily="18" charset="0"/>
              </a:rPr>
              <a:t>Peter Gutmann's method, which is developed by Peter Gutmann in 1996 and is one of several software-based data sanitization methods. Specifically, it suggests to overwrite existing information on a hard drive or another storage device using </a:t>
            </a:r>
            <a:r>
              <a:rPr lang="en-US" sz="1200" b="1" dirty="0">
                <a:solidFill>
                  <a:schemeClr val="accent2"/>
                </a:solidFill>
                <a:latin typeface="Times New Roman" pitchFamily="18" charset="0"/>
                <a:cs typeface="Times New Roman" pitchFamily="18" charset="0"/>
              </a:rPr>
              <a:t>random characters</a:t>
            </a:r>
            <a:r>
              <a:rPr lang="en-US" sz="1200" b="0" dirty="0">
                <a:solidFill>
                  <a:schemeClr val="accent2"/>
                </a:solidFill>
                <a:latin typeface="Times New Roman" pitchFamily="18" charset="0"/>
                <a:cs typeface="Times New Roman" pitchFamily="18" charset="0"/>
              </a:rPr>
              <a:t> up to </a:t>
            </a:r>
            <a:r>
              <a:rPr lang="en-US" sz="1200" b="1" i="0" kern="1200" dirty="0">
                <a:solidFill>
                  <a:schemeClr val="tx1"/>
                </a:solidFill>
                <a:effectLst/>
                <a:latin typeface="Times New Roman" pitchFamily="18" charset="0"/>
                <a:ea typeface="+mn-ea"/>
                <a:cs typeface="+mn-cs"/>
              </a:rPr>
              <a:t>35</a:t>
            </a:r>
            <a:r>
              <a:rPr lang="en-US" sz="1200" b="0" i="0" kern="1200" dirty="0">
                <a:solidFill>
                  <a:schemeClr val="tx1"/>
                </a:solidFill>
                <a:effectLst/>
                <a:latin typeface="Times New Roman" pitchFamily="18" charset="0"/>
                <a:ea typeface="+mn-ea"/>
                <a:cs typeface="+mn-cs"/>
              </a:rPr>
              <a:t> times.</a:t>
            </a:r>
            <a:endParaRPr lang="en-US" sz="1200" b="0" dirty="0">
              <a:solidFill>
                <a:schemeClr val="accent2"/>
              </a:solidFill>
              <a:latin typeface="Times New Roman" pitchFamily="18" charset="0"/>
              <a:cs typeface="Times New Roman" pitchFamily="18" charset="0"/>
            </a:endParaRPr>
          </a:p>
          <a:p>
            <a:r>
              <a:rPr lang="en-US" dirty="0"/>
              <a:t>However, we have to look at the </a:t>
            </a:r>
            <a:r>
              <a:rPr lang="en-US" sz="1200" b="1"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wiping techniques from </a:t>
            </a:r>
            <a:r>
              <a:rPr lang="en-US" sz="1200" b="1" dirty="0">
                <a:solidFill>
                  <a:schemeClr val="accent2"/>
                </a:solidFill>
                <a:latin typeface="Times New Roman" pitchFamily="18" charset="0"/>
                <a:cs typeface="Times New Roman" pitchFamily="18" charset="0"/>
              </a:rPr>
              <a:t>three different perspectives:</a:t>
            </a:r>
            <a:endParaRPr lang="en-US" sz="1200" b="1" dirty="0">
              <a:solidFill>
                <a:schemeClr val="accent2"/>
              </a:solidFill>
              <a:latin typeface="Times New Roman" pitchFamily="18" charset="0"/>
              <a:cs typeface="Times New Roman" pitchFamily="18" charset="0"/>
            </a:endParaRPr>
          </a:p>
          <a:p>
            <a:r>
              <a:rPr lang="en-US" dirty="0"/>
              <a:t>As forensic investigator, we look at the evidence showing the existence of </a:t>
            </a:r>
            <a:r>
              <a:rPr lang="en-US" dirty="0">
                <a:latin typeface="Times New Roman" pitchFamily="18" charset="0"/>
              </a:rPr>
              <a:t>a wiping tool in the suspect’s computer.</a:t>
            </a:r>
            <a:endParaRPr lang="en-US" dirty="0"/>
          </a:p>
          <a:p>
            <a:r>
              <a:rPr lang="en-US" dirty="0"/>
              <a:t>From data privacy protection aspect, we need to securely delete or remove the confidential data upon decommission of the storage device to ensure that the confidential data cannot be recovered.</a:t>
            </a:r>
            <a:endParaRPr lang="en-US" dirty="0"/>
          </a:p>
          <a:p>
            <a:r>
              <a:rPr lang="en-US" dirty="0"/>
              <a:t>Form anti-forensics aspect (sometimes counter forensics), e.g., criminals using anti-forensic methods to cover up their wrongdoings by deleting evidence, we must understand some popular anti-forensic methods. It is very similar to data privacy protection, but now with malicious intent.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let us have a discussion on </a:t>
            </a:r>
            <a:r>
              <a:rPr lang="en-US" sz="1200" b="0" dirty="0">
                <a:solidFill>
                  <a:srgbClr val="FF0000"/>
                </a:solidFill>
                <a:effectLst>
                  <a:outerShdw blurRad="38100" dist="38100" dir="2700000" algn="tl">
                    <a:srgbClr val="000000">
                      <a:alpha val="43137"/>
                    </a:srgbClr>
                  </a:outerShdw>
                </a:effectLst>
              </a:rPr>
              <a:t>how possible is it to recover deleted files.</a:t>
            </a:r>
            <a:endParaRPr lang="en-US" sz="1200" b="0" dirty="0">
              <a:solidFill>
                <a:srgbClr val="FF0000"/>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rPr>
              <a:t>What if a hard disk is </a:t>
            </a:r>
            <a:r>
              <a:rPr lang="en-US" sz="1200" b="0" dirty="0" err="1">
                <a:solidFill>
                  <a:srgbClr val="FF0000"/>
                </a:solidFill>
                <a:effectLst>
                  <a:outerShdw blurRad="38100" dist="38100" dir="2700000" algn="tl">
                    <a:srgbClr val="000000">
                      <a:alpha val="43137"/>
                    </a:srgbClr>
                  </a:outerShdw>
                </a:effectLst>
              </a:rPr>
              <a:t>formted</a:t>
            </a:r>
            <a:r>
              <a:rPr lang="en-US" sz="1200" b="0" dirty="0">
                <a:solidFill>
                  <a:srgbClr val="FF0000"/>
                </a:solidFill>
                <a:effectLst>
                  <a:outerShdw blurRad="38100" dist="38100" dir="2700000" algn="tl">
                    <a:srgbClr val="000000">
                      <a:alpha val="43137"/>
                    </a:srgbClr>
                  </a:outerShdw>
                </a:effectLst>
              </a:rPr>
              <a:t>? Or the data is wiped out.</a:t>
            </a:r>
            <a:endParaRPr lang="en-US" sz="1200" b="0" dirty="0">
              <a:solidFill>
                <a:srgbClr val="FF0000"/>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rgbClr val="FF0000"/>
                </a:solidFill>
                <a:effectLst>
                  <a:outerShdw blurRad="38100" dist="38100" dir="2700000" algn="tl">
                    <a:srgbClr val="000000">
                      <a:alpha val="43137"/>
                    </a:srgbClr>
                  </a:outerShdw>
                </a:effectLst>
              </a:rPr>
              <a:t>So the </a:t>
            </a:r>
            <a:r>
              <a:rPr lang="en-US" sz="1200" b="0" dirty="0" err="1">
                <a:solidFill>
                  <a:srgbClr val="FF0000"/>
                </a:solidFill>
                <a:effectLst>
                  <a:outerShdw blurRad="38100" dist="38100" dir="2700000" algn="tl">
                    <a:srgbClr val="000000">
                      <a:alpha val="43137"/>
                    </a:srgbClr>
                  </a:outerShdw>
                </a:effectLst>
              </a:rPr>
              <a:t>principe</a:t>
            </a:r>
            <a:r>
              <a:rPr lang="en-US" sz="1200" b="0" dirty="0">
                <a:solidFill>
                  <a:srgbClr val="FF0000"/>
                </a:solidFill>
                <a:effectLst>
                  <a:outerShdw blurRad="38100" dist="38100" dir="2700000" algn="tl">
                    <a:srgbClr val="000000">
                      <a:alpha val="43137"/>
                    </a:srgbClr>
                  </a:outerShdw>
                </a:effectLst>
              </a:rPr>
              <a:t> is very simple.</a:t>
            </a:r>
            <a:r>
              <a:rPr lang="en-CA" sz="1200" b="0" dirty="0">
                <a:latin typeface="Times New Roman" pitchFamily="18" charset="0"/>
                <a:cs typeface="Times New Roman" pitchFamily="18" charset="0"/>
              </a:rPr>
              <a:t> These deleted files' data that has not been overwritten can be recovered. </a:t>
            </a:r>
            <a:endParaRPr lang="en-US" sz="1200" b="0" dirty="0">
              <a:solidFill>
                <a:srgbClr val="FF0000"/>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work together to find some ways to hide data on a disk volume?</a:t>
            </a:r>
            <a:endParaRPr lang="en-US" dirty="0"/>
          </a:p>
          <a:p>
            <a:r>
              <a:rPr lang="en-US" dirty="0"/>
              <a:t>Some possible ways are </a:t>
            </a:r>
            <a:endParaRPr lang="en-US" dirty="0"/>
          </a:p>
          <a:p>
            <a:r>
              <a:rPr lang="en-US" dirty="0"/>
              <a:t>[click]</a:t>
            </a:r>
            <a:endParaRPr lang="en-US" dirty="0"/>
          </a:p>
          <a:p>
            <a:r>
              <a:rPr lang="en-US" dirty="0"/>
              <a:t>unpartitioned/unallocated space</a:t>
            </a:r>
            <a:endParaRPr lang="en-US" dirty="0"/>
          </a:p>
          <a:p>
            <a:r>
              <a:rPr lang="en-US" dirty="0"/>
              <a:t>[click]</a:t>
            </a:r>
            <a:endParaRPr lang="en-US" dirty="0"/>
          </a:p>
          <a:p>
            <a:r>
              <a:rPr lang="en-US" dirty="0"/>
              <a:t>volume slack </a:t>
            </a:r>
            <a:endParaRPr lang="en-US" dirty="0"/>
          </a:p>
          <a:p>
            <a:r>
              <a:rPr lang="en-US" dirty="0"/>
              <a:t>[click]</a:t>
            </a:r>
            <a:endParaRPr lang="en-US" dirty="0"/>
          </a:p>
          <a:p>
            <a:r>
              <a:rPr lang="en-US" dirty="0"/>
              <a:t>bad sectors (or data units)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We next look at some analysis techniques of Metadata.</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describes files, including location of file content, size of the file, some important timestamps such as creation time, modification time, and access control information or permissions on a file.</a:t>
            </a:r>
            <a:endParaRPr lang="en-US" dirty="0"/>
          </a:p>
          <a:p>
            <a:r>
              <a:rPr lang="en-US" dirty="0"/>
              <a:t>There are four TSK tools in this category, and the names all start with </a:t>
            </a:r>
            <a:r>
              <a:rPr lang="en-US" dirty="0" err="1"/>
              <a:t>i</a:t>
            </a:r>
            <a:r>
              <a:rPr lang="en-US" dirty="0"/>
              <a:t> such as the </a:t>
            </a:r>
            <a:r>
              <a:rPr lang="en-US" dirty="0" err="1"/>
              <a:t>istat</a:t>
            </a:r>
            <a:r>
              <a:rPr lang="en-US" dirty="0"/>
              <a:t> command - Display details of a meta-data structure.</a:t>
            </a:r>
            <a:endParaRPr lang="en-US" dirty="0"/>
          </a:p>
          <a:p>
            <a:r>
              <a:rPr lang="en-US" dirty="0"/>
              <a:t>However, metadata isn't generally visible to regular users. You will need a special tool, and more skill is required to alter or otherwise manipulate it.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a:noFill/>
        </p:spPr>
        <p:txBody>
          <a:bodyPr/>
          <a:lstStyle/>
          <a:p>
            <a:r>
              <a:rPr lang="en-US" b="0" dirty="0"/>
              <a:t>Similar to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patient record management in a clinic, </a:t>
            </a:r>
            <a:r>
              <a:rPr lang="en-US" b="0" dirty="0"/>
              <a:t>we are now talking about </a:t>
            </a:r>
            <a:r>
              <a:rPr lang="en-US" sz="1200" b="0" dirty="0">
                <a:solidFill>
                  <a:srgbClr val="00B050"/>
                </a:solidFill>
                <a:effectLst>
                  <a:outerShdw blurRad="38100" dist="38100" dir="2700000" algn="tl">
                    <a:srgbClr val="000000">
                      <a:alpha val="43137"/>
                    </a:srgbClr>
                  </a:outerShdw>
                </a:effectLst>
              </a:rPr>
              <a:t>how files are organized. F</a:t>
            </a:r>
            <a:r>
              <a:rPr lang="en-US" sz="1200" b="0" i="0" u="none" strike="noStrike" kern="1200" baseline="0" dirty="0">
                <a:solidFill>
                  <a:schemeClr val="tx1"/>
                </a:solidFill>
                <a:latin typeface="Times New Roman" pitchFamily="18" charset="0"/>
                <a:ea typeface="+mn-ea"/>
                <a:cs typeface="+mn-cs"/>
              </a:rPr>
              <a:t>rom the perspective of a file system, we need to make sure that we allocate files on disk in a way</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So we can easily gain access to files </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Also, disk space is utilized effectively. Also, the file system should support random and direct access to a disk space. In other words, each disk block can be accessed independently of other.</a:t>
            </a:r>
            <a:endParaRPr lang="en-US" sz="1200" b="0" i="0" u="none" strike="noStrike" kern="1200" baseline="0" dirty="0">
              <a:solidFill>
                <a:schemeClr val="tx1"/>
              </a:solidFill>
              <a:latin typeface="Times New Roman" pitchFamily="18" charset="0"/>
              <a:ea typeface="+mn-ea"/>
              <a:cs typeface="+mn-cs"/>
            </a:endParaRPr>
          </a:p>
          <a:p>
            <a:endParaRPr lang="en-US" sz="1200" b="1" dirty="0">
              <a:solidFill>
                <a:srgbClr val="00B050"/>
              </a:solidFill>
              <a:effectLst>
                <a:outerShdw blurRad="38100" dist="38100" dir="2700000" algn="tl">
                  <a:srgbClr val="000000">
                    <a:alpha val="43137"/>
                  </a:srgbClr>
                </a:outerShdw>
              </a:effectLst>
            </a:endParaRPr>
          </a:p>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This is an example output of the TSK utility, </a:t>
            </a:r>
            <a:r>
              <a:rPr lang="en-US" dirty="0" err="1"/>
              <a:t>istat</a:t>
            </a:r>
            <a:r>
              <a:rPr lang="en-US" dirty="0"/>
              <a:t>, which displays details of a meta-data structure. In the example here, </a:t>
            </a:r>
            <a:r>
              <a:rPr lang="en-US" dirty="0" err="1"/>
              <a:t>istat</a:t>
            </a:r>
            <a:r>
              <a:rPr lang="en-US" dirty="0"/>
              <a:t> displays the details of the meta-data structure 26 used by a file named readme.txt in a file system.</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[click]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You may also notice that the metadata includes three timestamps including modification time (written), and accessed time and creation time. It is also known as MAC Times.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we need to introduce one more type of address, file address.</a:t>
            </a:r>
            <a:endParaRPr lang="en-US" b="0" dirty="0"/>
          </a:p>
          <a:p>
            <a:r>
              <a:rPr lang="en-US" b="0" dirty="0"/>
              <a:t>Each cluster allocated to a file is also assigned with a file address, which is relative to the beginning of the file.</a:t>
            </a:r>
            <a:endParaRPr lang="en-US" b="0" dirty="0"/>
          </a:p>
          <a:p>
            <a:r>
              <a:rPr lang="en-US" b="0" dirty="0"/>
              <a:t>The first data unit would have a logical file address of 0, and the second would have a logical file address of 1.</a:t>
            </a:r>
            <a:endParaRPr lang="en-US" b="0" dirty="0"/>
          </a:p>
          <a:p>
            <a:r>
              <a:rPr lang="en-US" b="0" dirty="0"/>
              <a:t>In Windows terminology, it is also known as Virtual Cluster number or address.</a:t>
            </a:r>
            <a:endParaRPr lang="en-US" b="0" dirty="0"/>
          </a:p>
          <a:p>
            <a:r>
              <a:rPr lang="en-US" b="0" dirty="0"/>
              <a:t>Some students may be wondering why we need so many different types of addresses for a disk space. The reason is </a:t>
            </a:r>
            <a:r>
              <a:rPr lang="en-US" sz="1200" b="0" i="0" kern="1200" dirty="0">
                <a:solidFill>
                  <a:schemeClr val="tx1"/>
                </a:solidFill>
                <a:effectLst/>
                <a:latin typeface="Times New Roman" pitchFamily="18" charset="0"/>
                <a:ea typeface="+mn-ea"/>
                <a:cs typeface="+mn-cs"/>
              </a:rPr>
              <a:t>it is convenient for different situations. </a:t>
            </a:r>
            <a:r>
              <a:rPr lang="en-US" sz="1200" b="0" i="0" kern="1200">
                <a:solidFill>
                  <a:schemeClr val="tx1"/>
                </a:solidFill>
                <a:effectLst/>
                <a:latin typeface="Times New Roman" pitchFamily="18" charset="0"/>
                <a:ea typeface="+mn-ea"/>
                <a:cs typeface="+mn-cs"/>
              </a:rPr>
              <a:t>For example, if you already extract the entire file contents, it is better to use an file address to locate a specific part of the file.</a:t>
            </a:r>
            <a:endParaRPr lang="en-US" b="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introduce another important concept of slack space.  </a:t>
            </a:r>
            <a:endParaRPr lang="en-US" dirty="0"/>
          </a:p>
          <a:p>
            <a:r>
              <a:rPr lang="en-US" dirty="0"/>
              <a:t>Slack space occurs when the size of a file is not a multiple of a data unit size. However, a file system allocates disk space in data units or clusters. Therefore, a file must be given a full data unit, even if it needs only a small part of it, and the unused bytes in the last data unit are called slack space. </a:t>
            </a:r>
            <a:endParaRPr lang="en-US" dirty="0"/>
          </a:p>
          <a:p>
            <a:r>
              <a:rPr lang="en-US" dirty="0"/>
              <a:t>In the example here, a file is 100 bytes in size, and the data unit size is 2,048 bytes. So it needs to allocate a full 2,048-byte data unit, and the final 1,948 bytes would be slack space.</a:t>
            </a:r>
            <a:endParaRPr lang="en-US" dirty="0"/>
          </a:p>
          <a:p>
            <a:r>
              <a:rPr lang="en-US" dirty="0"/>
              <a:t>Please note that slack space is considered allocated data. It may contain hidden data</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chance to look at the properties of a file. You may notice there are two sizes for a file.</a:t>
            </a:r>
            <a:endParaRPr lang="en-US" dirty="0"/>
          </a:p>
          <a:p>
            <a:r>
              <a:rPr lang="en-US" dirty="0"/>
              <a:t>One is the file size, and another is the size on the disk for the file, which means how much disk space is occupied by the file. In most of the time, they are different, and the size on the disk is larger than the file size. The difference is the slack space.</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p:sp>
      <p:sp>
        <p:nvSpPr>
          <p:cNvPr id="54275" name="Notes Placeholder 2"/>
          <p:cNvSpPr>
            <a:spLocks noGrp="1"/>
          </p:cNvSpPr>
          <p:nvPr>
            <p:ph type="body" idx="1"/>
          </p:nvPr>
        </p:nvSpPr>
        <p:spPr>
          <a:noFill/>
        </p:spPr>
        <p:txBody>
          <a:bodyPr/>
          <a:lstStyle/>
          <a:p>
            <a:r>
              <a:rPr lang="en-US" dirty="0"/>
              <a:t>As mentioned, even we format a disk, we may still be able to recover the deleted files as far as they are not overwritten. Next, we will study techniques for recovering deleted data from a computer.</a:t>
            </a:r>
            <a:endParaRPr lang="en-US" dirty="0"/>
          </a:p>
          <a:p>
            <a:endParaRPr lang="en-CA" dirty="0"/>
          </a:p>
        </p:txBody>
      </p:sp>
      <p:sp>
        <p:nvSpPr>
          <p:cNvPr id="54276" name="Slide Number Placeholder 3"/>
          <p:cNvSpPr>
            <a:spLocks noGrp="1"/>
          </p:cNvSpPr>
          <p:nvPr>
            <p:ph type="sldNum" sz="quarter" idx="5"/>
          </p:nvPr>
        </p:nvSpPr>
        <p:spPr>
          <a:noFill/>
        </p:spPr>
        <p:txBody>
          <a:bodyPr/>
          <a:lstStyle/>
          <a:p>
            <a:fld id="{739C3FC2-BA7C-46A2-9C3F-CC26C7195FA8}"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When a file is deleted, we know that it isn’t really erased, and file content does not change, and remains intact until it is overwritten. </a:t>
            </a:r>
            <a:endParaRPr lang="en-US" b="0" dirty="0"/>
          </a:p>
          <a:p>
            <a:r>
              <a:rPr lang="en-US" dirty="0"/>
              <a:t>When a file is deleted, the associated Metadata entry also become unallocated. So we should analyze these unallocated Metadata entries and look for these deleted files so as to recover them.</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Next, we take a look at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Metadata-based File Recovery</a:t>
            </a:r>
            <a:r>
              <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 technique.</a:t>
            </a:r>
            <a:endParaRPr lang="en-US" b="0" dirty="0"/>
          </a:p>
          <a:p>
            <a:r>
              <a:rPr lang="en-US" b="0" dirty="0"/>
              <a:t>But there are </a:t>
            </a:r>
            <a:r>
              <a:rPr lang="en-US" sz="1200" b="0" i="0" kern="1200" dirty="0">
                <a:solidFill>
                  <a:schemeClr val="tx1"/>
                </a:solidFill>
                <a:effectLst/>
                <a:latin typeface="Times New Roman" pitchFamily="18" charset="0"/>
                <a:ea typeface="+mn-ea"/>
                <a:cs typeface="+mn-cs"/>
              </a:rPr>
              <a:t>some possibilities for the metadata associated with the deleted file.</a:t>
            </a:r>
            <a:endParaRPr lang="en-US" sz="1200" b="0" i="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effectLst/>
                <a:latin typeface="Times New Roman" pitchFamily="18" charset="0"/>
                <a:ea typeface="+mn-ea"/>
                <a:cs typeface="+mn-cs"/>
              </a:rPr>
              <a:t>First, the metadata associated with the deleted file still </a:t>
            </a:r>
            <a:r>
              <a:rPr lang="en-US" b="0" dirty="0">
                <a:latin typeface="Times New Roman" pitchFamily="18" charset="0"/>
              </a:rPr>
              <a:t>exist on your hard drive, and then it becomes very easy to recover the deleted file. It is also known as </a:t>
            </a:r>
            <a:r>
              <a:rPr lang="en-US" sz="1200" b="1"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Metadata-based File Recovery</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[click]</a:t>
            </a:r>
            <a:endPar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Second, </a:t>
            </a:r>
            <a:r>
              <a:rPr lang="en-US" sz="1200" b="0" i="0" kern="1200" dirty="0">
                <a:solidFill>
                  <a:schemeClr val="tx1"/>
                </a:solidFill>
                <a:effectLst/>
                <a:latin typeface="Times New Roman" pitchFamily="18" charset="0"/>
                <a:ea typeface="+mn-ea"/>
                <a:cs typeface="+mn-cs"/>
              </a:rPr>
              <a:t>the metadata is wiped out. But, the file content remains intact. Then, it may become challenging to recover a deleted file. We will need another data recovery technique, called file carving, which will be detailed later.</a:t>
            </a:r>
            <a:endPar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a:p>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FAT file system as an example, a popular file system still widely used today in removable media.</a:t>
            </a:r>
            <a:endParaRPr lang="en-US" dirty="0"/>
          </a:p>
          <a:p>
            <a:r>
              <a:rPr lang="en-US" dirty="0"/>
              <a:t>When a file is deleted in a FAT file system, the first letter of the file name will be replaced by a special character (0xE5), indicating that this is a deleted file. Also, all the FAT table entries related to the deleted file or the data unit addresses are wiped out and filled with all zeros. But the file size as well as the address of the first data block (cluster) are still there, not removed. Therefore, </a:t>
            </a:r>
            <a:r>
              <a:rPr lang="en-US" sz="1200" b="0" i="0" u="none" strike="noStrike" kern="1200" baseline="0" dirty="0">
                <a:solidFill>
                  <a:schemeClr val="tx1"/>
                </a:solidFill>
                <a:latin typeface="Times New Roman" pitchFamily="18" charset="0"/>
                <a:ea typeface="+mn-ea"/>
                <a:cs typeface="+mn-cs"/>
              </a:rPr>
              <a:t>it is very straightforward to recover deleted files by using remaining file metadata information.</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This is also based on one fact that most of files are stored in contiguous space on a hard disk.</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[click]</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As such, we locate the begin of the file. Also, we know the file size. It is very easy to recover the deleted file.</a:t>
            </a: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even </a:t>
            </a:r>
            <a:r>
              <a:rPr lang="en-US" sz="1200" b="0" i="0" kern="1200" dirty="0">
                <a:solidFill>
                  <a:schemeClr val="tx1"/>
                </a:solidFill>
                <a:effectLst/>
                <a:latin typeface="Times New Roman" pitchFamily="18" charset="0"/>
                <a:ea typeface="+mn-ea"/>
                <a:cs typeface="+mn-cs"/>
              </a:rPr>
              <a:t>the metadata associated with the deleted file still </a:t>
            </a:r>
            <a:r>
              <a:rPr lang="en-US" b="0" dirty="0">
                <a:latin typeface="Times New Roman" pitchFamily="18" charset="0"/>
              </a:rPr>
              <a:t>exist on your hard drive, sometimes the situation could be very confusing and challenging. Let’s take a look at three different scenarios:</a:t>
            </a:r>
            <a:endParaRPr lang="en-US" b="0" dirty="0">
              <a:latin typeface="Times New Roman" pitchFamily="18" charset="0"/>
            </a:endParaRPr>
          </a:p>
          <a:p>
            <a:endParaRPr lang="en-US" b="0" dirty="0">
              <a:latin typeface="Times New Roman" pitchFamily="18" charset="0"/>
            </a:endParaRPr>
          </a:p>
          <a:p>
            <a:r>
              <a:rPr lang="en-US" b="0" dirty="0">
                <a:latin typeface="Times New Roman" pitchFamily="18" charset="0"/>
              </a:rPr>
              <a:t>In </a:t>
            </a:r>
            <a:r>
              <a:rPr lang="en-US" b="1" dirty="0">
                <a:latin typeface="Times New Roman" pitchFamily="18" charset="0"/>
              </a:rPr>
              <a:t>Scenario A</a:t>
            </a:r>
            <a:r>
              <a:rPr lang="en-US" b="0" dirty="0">
                <a:latin typeface="Times New Roman" pitchFamily="18" charset="0"/>
              </a:rPr>
              <a:t>: suppose File 1 is created, using Metadata entry 100. Metadata entry 100 allocates data unit 1,000 and saves data to it. File 1 is then deleted, and both entry 100 and data unit 1,000 become unallocated. A new file, File 2, is created in metadata entry 200, and it reallocates data unit 1,000. Later, that File 2 is also deleted. If we analyzed this system, we would find two unallocated metadata entries that have the same data unit address. So the question is: which file, File 1 or File 2 can be recovered?</a:t>
            </a:r>
            <a:endParaRPr lang="en-US" b="0" dirty="0">
              <a:latin typeface="Times New Roman" pitchFamily="18" charset="0"/>
            </a:endParaRPr>
          </a:p>
          <a:p>
            <a:r>
              <a:rPr lang="en-US" b="0" dirty="0">
                <a:latin typeface="Times New Roman" pitchFamily="18" charset="0"/>
              </a:rPr>
              <a:t>[click]</a:t>
            </a:r>
            <a:endParaRPr lang="en-US" b="0" dirty="0">
              <a:latin typeface="Times New Roman" pitchFamily="18" charset="0"/>
            </a:endParaRPr>
          </a:p>
          <a:p>
            <a:r>
              <a:rPr lang="en-US" b="0" dirty="0">
                <a:latin typeface="Times New Roman" pitchFamily="18" charset="0"/>
              </a:rPr>
              <a:t>We need to determine which of the Metadata entries allocated the file most recently. In the example here, we know it is File 2, which can be recovered. But unfortunately, we will not know it if you only have two deleted metadata information. This is because we simply don’t know metadata allocation behavior in an OS using the file system. Please note that for many Operating Systems, such as Windows, Linux, there is no published detailed specification that describes how data unit allocation (disk space allocation) works or behaves in these </a:t>
            </a:r>
            <a:r>
              <a:rPr lang="en-US" b="0" dirty="0" err="1">
                <a:latin typeface="Times New Roman" pitchFamily="18" charset="0"/>
              </a:rPr>
              <a:t>Oses</a:t>
            </a:r>
            <a:r>
              <a:rPr lang="en-US" b="0" dirty="0">
                <a:latin typeface="Times New Roman" pitchFamily="18" charset="0"/>
              </a:rPr>
              <a:t>.</a:t>
            </a:r>
            <a:endParaRPr lang="en-US" b="0" dirty="0">
              <a:latin typeface="Times New Roman" pitchFamily="18" charset="0"/>
            </a:endParaRPr>
          </a:p>
          <a:p>
            <a:endParaRPr lang="en-US" b="0" dirty="0">
              <a:latin typeface="Times New Roman" pitchFamily="18" charset="0"/>
            </a:endParaRPr>
          </a:p>
          <a:p>
            <a:r>
              <a:rPr lang="en-US" b="0" dirty="0">
                <a:latin typeface="Times New Roman" pitchFamily="18" charset="0"/>
              </a:rPr>
              <a:t>In </a:t>
            </a:r>
            <a:r>
              <a:rPr lang="en-US" b="1" dirty="0">
                <a:latin typeface="Times New Roman" pitchFamily="18" charset="0"/>
              </a:rPr>
              <a:t>Scenario B</a:t>
            </a:r>
            <a:r>
              <a:rPr lang="en-US" b="0" dirty="0">
                <a:latin typeface="Times New Roman" pitchFamily="18" charset="0"/>
              </a:rPr>
              <a:t>: Similarly, suppose File 1 is created, using Metadata entry #100. Metadata entry #100 allocates data unit 1,000 and saves data to it. File 1 is then deleted, and both entry #100 and data unit 1,000 become unallocated. A new file, File 2, is created in metadata entry #200, and it reallocates data unit 1,000. Later, that File 2 is also deleted.</a:t>
            </a:r>
            <a:endParaRPr lang="en-US" b="0" dirty="0">
              <a:latin typeface="Times New Roman" pitchFamily="18" charset="0"/>
            </a:endParaRPr>
          </a:p>
          <a:p>
            <a:r>
              <a:rPr lang="en-US" b="0" dirty="0">
                <a:latin typeface="Times New Roman" pitchFamily="18" charset="0"/>
              </a:rPr>
              <a:t>Afterwards, a new file was created, using Metadata entry #300. Metadata entry #300 allocates data unit 1,000 after it was unallocated by entry #200.</a:t>
            </a:r>
            <a:endParaRPr lang="en-US" b="0" dirty="0">
              <a:latin typeface="Times New Roman" pitchFamily="18" charset="0"/>
            </a:endParaRPr>
          </a:p>
          <a:p>
            <a:r>
              <a:rPr lang="en-US" b="0" dirty="0">
                <a:latin typeface="Times New Roman" pitchFamily="18" charset="0"/>
              </a:rPr>
              <a:t>The file is then deleted, and both entry #300 and data unit 1,000 become unallocated.</a:t>
            </a:r>
            <a:endParaRPr lang="en-US" b="0" dirty="0">
              <a:latin typeface="Times New Roman" pitchFamily="18" charset="0"/>
            </a:endParaRPr>
          </a:p>
          <a:p>
            <a:r>
              <a:rPr lang="en-US" b="0" dirty="0">
                <a:latin typeface="Times New Roman" pitchFamily="18" charset="0"/>
              </a:rPr>
              <a:t>[click]</a:t>
            </a:r>
            <a:endParaRPr lang="en-US" b="0" dirty="0">
              <a:latin typeface="Times New Roman" pitchFamily="18" charset="0"/>
            </a:endParaRPr>
          </a:p>
          <a:p>
            <a:r>
              <a:rPr lang="en-US" b="0" dirty="0">
                <a:latin typeface="Times New Roman" pitchFamily="18" charset="0"/>
              </a:rPr>
              <a:t>Next, File 4 was created and entry 300 was reallocated for it with a new data unit, data unit 2,000.</a:t>
            </a:r>
            <a:endParaRPr lang="en-US" b="0" dirty="0">
              <a:latin typeface="Times New Roman" pitchFamily="18" charset="0"/>
            </a:endParaRPr>
          </a:p>
          <a:p>
            <a:r>
              <a:rPr lang="en-US" b="0" dirty="0">
                <a:latin typeface="Times New Roman" pitchFamily="18" charset="0"/>
              </a:rPr>
              <a:t>So the same question is here: which file, File 1 or File 2 can be recovered?</a:t>
            </a:r>
            <a:endParaRPr lang="en-US" b="0" dirty="0">
              <a:latin typeface="Times New Roman" pitchFamily="18" charset="0"/>
            </a:endParaRPr>
          </a:p>
          <a:p>
            <a:r>
              <a:rPr lang="en-US" b="0" dirty="0">
                <a:latin typeface="Times New Roman" pitchFamily="18" charset="0"/>
              </a:rPr>
              <a:t>The answer is none of them!</a:t>
            </a:r>
            <a:endParaRPr lang="en-US" b="0" dirty="0">
              <a:latin typeface="Times New Roman" pitchFamily="18" charset="0"/>
            </a:endParaRPr>
          </a:p>
          <a:p>
            <a:r>
              <a:rPr lang="en-US" b="0" dirty="0">
                <a:latin typeface="Times New Roman" pitchFamily="18" charset="0"/>
              </a:rPr>
              <a:t>[click]</a:t>
            </a:r>
            <a:endParaRPr lang="en-US" b="0" dirty="0">
              <a:latin typeface="Times New Roman" pitchFamily="18" charset="0"/>
            </a:endParaRPr>
          </a:p>
          <a:p>
            <a:r>
              <a:rPr lang="en-US" b="0" dirty="0">
                <a:latin typeface="Times New Roman" pitchFamily="18" charset="0"/>
              </a:rPr>
              <a:t>This is because is that even if an unallocated metadata structure still contains the data unit addresses, for example, both unallocated metadata entries, entry #100 and entry #200 contains the data unit address 1,000 (the same data unit address). But, the evidence only tells us that Metadata entries #100 and #200 have allocated data unit 1,000, but we don't know which Metadata entry is the last one that allocated the data unit.</a:t>
            </a:r>
            <a:endParaRPr lang="en-US" b="0" dirty="0">
              <a:latin typeface="Times New Roman" pitchFamily="18" charset="0"/>
            </a:endParaRPr>
          </a:p>
          <a:p>
            <a:r>
              <a:rPr lang="en-US" b="0" dirty="0">
                <a:latin typeface="Times New Roman" pitchFamily="18" charset="0"/>
              </a:rPr>
              <a:t>In the example here, neither Metadata entries #100 or #200 is the last Metadata entry allocated the data unit.</a:t>
            </a:r>
            <a:endParaRPr lang="en-US" b="0" dirty="0">
              <a:latin typeface="Times New Roman" pitchFamily="18" charset="0"/>
            </a:endParaRPr>
          </a:p>
          <a:p>
            <a:r>
              <a:rPr lang="en-US" b="0" dirty="0">
                <a:latin typeface="Times New Roman" pitchFamily="18" charset="0"/>
              </a:rPr>
              <a:t>So the content in the data unit 1,000 doesn't belong to any file, File 1 or File 2. Of course, both File 1 and File 2 cannot be recovered.</a:t>
            </a:r>
            <a:endParaRPr lang="en-US" b="0" dirty="0">
              <a:latin typeface="Times New Roman" pitchFamily="18" charset="0"/>
            </a:endParaRPr>
          </a:p>
          <a:p>
            <a:r>
              <a:rPr lang="en-US" b="0" dirty="0">
                <a:latin typeface="Times New Roman" pitchFamily="18" charset="0"/>
              </a:rPr>
              <a:t>From the examples here, you can see that even if we recover some data, we may not know which file the recovered data belongs to.</a:t>
            </a:r>
            <a:endParaRPr lang="en-US" b="0" dirty="0">
              <a:latin typeface="Times New Roman" pitchFamily="18" charset="0"/>
            </a:endParaRPr>
          </a:p>
          <a:p>
            <a:endParaRPr lang="en-US" b="0" dirty="0">
              <a:latin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how can we know whether or not we are able to recover a deleted file. </a:t>
            </a:r>
            <a:r>
              <a:rPr lang="en-CA" sz="1200" b="0" dirty="0">
                <a:latin typeface="Times New Roman" pitchFamily="18" charset="0"/>
                <a:cs typeface="Times New Roman" pitchFamily="18" charset="0"/>
              </a:rPr>
              <a:t>Typically, </a:t>
            </a:r>
            <a:r>
              <a:rPr lang="en-CA" sz="1200" b="0" dirty="0">
                <a:solidFill>
                  <a:srgbClr val="FF0000"/>
                </a:solidFill>
                <a:latin typeface="Times New Roman" pitchFamily="18" charset="0"/>
                <a:cs typeface="Times New Roman" pitchFamily="18" charset="0"/>
              </a:rPr>
              <a:t>the contents of deleted files are not removed immediately from the drive</a:t>
            </a:r>
            <a:r>
              <a:rPr lang="en-CA" sz="1200" b="0" dirty="0">
                <a:latin typeface="Times New Roman" pitchFamily="18" charset="0"/>
                <a:cs typeface="Times New Roman" pitchFamily="18" charset="0"/>
              </a:rPr>
              <a:t>, and these deleted files' data that has not been overwritten can be recovered. </a:t>
            </a:r>
            <a:endParaRPr lang="en-CA" sz="1200" b="0" dirty="0">
              <a:latin typeface="Times New Roman" pitchFamily="18" charset="0"/>
              <a:cs typeface="Times New Roman" pitchFamily="18" charset="0"/>
            </a:endParaRPr>
          </a:p>
          <a:p>
            <a:r>
              <a:rPr lang="en-CA" sz="1200" b="0" dirty="0">
                <a:latin typeface="Times New Roman" pitchFamily="18" charset="0"/>
                <a:cs typeface="Times New Roman" pitchFamily="18" charset="0"/>
              </a:rPr>
              <a:t>[click]</a:t>
            </a:r>
            <a:endParaRPr lang="en-CA" sz="1200" b="0" dirty="0">
              <a:latin typeface="Times New Roman" pitchFamily="18" charset="0"/>
              <a:cs typeface="Times New Roman" pitchFamily="18" charset="0"/>
            </a:endParaRPr>
          </a:p>
          <a:p>
            <a:r>
              <a:rPr lang="en-CA" sz="1200" b="0" dirty="0">
                <a:latin typeface="Times New Roman" pitchFamily="18" charset="0"/>
                <a:cs typeface="Times New Roman" pitchFamily="18" charset="0"/>
              </a:rPr>
              <a:t>So it is possible to recover deleted files.</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p:sp>
      <p:sp>
        <p:nvSpPr>
          <p:cNvPr id="54275" name="Notes Placehold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We already know that </a:t>
            </a:r>
            <a:r>
              <a:rPr lang="en-CA" b="0" dirty="0"/>
              <a:t>a disk is usually divided into several partitions. </a:t>
            </a:r>
            <a:endParaRPr lang="en-CA" b="0" dirty="0"/>
          </a:p>
          <a:p>
            <a:pPr marL="0" marR="0" lvl="0" indent="0" algn="l" defTabSz="914400" rtl="0" eaLnBrk="0" fontAlgn="base" latinLnBrk="0" hangingPunct="0">
              <a:lnSpc>
                <a:spcPct val="100000"/>
              </a:lnSpc>
              <a:spcBef>
                <a:spcPct val="30000"/>
              </a:spcBef>
              <a:spcAft>
                <a:spcPct val="0"/>
              </a:spcAft>
              <a:buClrTx/>
              <a:buSzTx/>
              <a:buFontTx/>
              <a:buNone/>
              <a:defRPr/>
            </a:pPr>
            <a:r>
              <a:rPr lang="en-CA" b="0" dirty="0"/>
              <a:t>[click]</a:t>
            </a:r>
            <a:endParaRPr lang="en-CA" b="0" dirty="0"/>
          </a:p>
          <a:p>
            <a:pPr marL="0" marR="0" lvl="0" indent="0" algn="l" defTabSz="914400" rtl="0" eaLnBrk="0" fontAlgn="base" latinLnBrk="0" hangingPunct="0">
              <a:lnSpc>
                <a:spcPct val="100000"/>
              </a:lnSpc>
              <a:spcBef>
                <a:spcPct val="30000"/>
              </a:spcBef>
              <a:spcAft>
                <a:spcPct val="0"/>
              </a:spcAft>
              <a:buClrTx/>
              <a:buSzTx/>
              <a:buFontTx/>
              <a:buNone/>
              <a:defRPr/>
            </a:pPr>
            <a:r>
              <a:rPr lang="en-CA" b="0" dirty="0"/>
              <a:t>However, in real world today, we </a:t>
            </a:r>
            <a:r>
              <a:rPr lang="en-US" altLang="zh-CN" b="0"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rPr>
              <a:t>want to find a file based on its name. There is still a huge gap between volumes (or </a:t>
            </a:r>
            <a:r>
              <a:rPr lang="en-CA" b="0" dirty="0"/>
              <a:t>partitions</a:t>
            </a:r>
            <a:r>
              <a:rPr lang="en-US" altLang="zh-CN" b="0"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rPr>
              <a:t>) and file name.</a:t>
            </a:r>
            <a:endParaRPr lang="en-US" altLang="zh-CN" b="0"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CA" dirty="0"/>
          </a:p>
        </p:txBody>
      </p:sp>
      <p:sp>
        <p:nvSpPr>
          <p:cNvPr id="54276" name="Slide Number Placeholder 3"/>
          <p:cNvSpPr>
            <a:spLocks noGrp="1"/>
          </p:cNvSpPr>
          <p:nvPr>
            <p:ph type="sldNum" sz="quarter" idx="5"/>
          </p:nvPr>
        </p:nvSpPr>
        <p:spPr>
          <a:noFill/>
        </p:spPr>
        <p:txBody>
          <a:bodyPr/>
          <a:lstStyle/>
          <a:p>
            <a:fld id="{739C3FC2-BA7C-46A2-9C3F-CC26C7195FA8}"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ChangeArrowheads="1" noTextEdit="1"/>
          </p:cNvSpPr>
          <p:nvPr>
            <p:ph type="sldImg"/>
          </p:nvPr>
        </p:nvSpPr>
        <p:spPr/>
      </p:sp>
      <p:sp>
        <p:nvSpPr>
          <p:cNvPr id="150531"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Unfortunately, sometimes the deleted files are encrypted. It could be very challenging to recover these deleted encrypted files.</a:t>
            </a:r>
            <a:endParaRPr lang="en-US" altLang="en-US" dirty="0"/>
          </a:p>
          <a:p>
            <a:r>
              <a:rPr lang="en-US" altLang="en-US" dirty="0"/>
              <a:t>So we will first review some cryptographic technique, digital envelope, using a combination of Symmetric-key encryption and asymmetric key encryption.</a:t>
            </a:r>
            <a:endParaRPr lang="en-US" altLang="en-US" dirty="0"/>
          </a:p>
          <a:p>
            <a:r>
              <a:rPr lang="en-US" altLang="en-US" dirty="0"/>
              <a:t>A digital envelope is a secure electronic data container that is used to protect a message by combining Symmetric-key encryption and asymmetric key encryption. As such, a digital envelope allows users to encrypt data with the speed of secret key encryption and the convenience and security of public key encryption.</a:t>
            </a:r>
            <a:endParaRPr lang="en-US" altLang="en-US" dirty="0"/>
          </a:p>
          <a:p>
            <a:r>
              <a:rPr lang="en-US" altLang="en-US" dirty="0"/>
              <a:t>Specifically, suppose a user wants to send a secret message to someone else. So the sender first randomly picks up a secret key (or a symmetric key) and then uses the receiver’s public key to encrypt the randomly chosen key k.  Afterwards, the sender uses the randomly chosen secret key to encrypt the message. Afterwards, the sender put together the encrypted secret key as well as the encrypted message (It is akin to putting them into an envelope) and forward it in a whole to the receiver.</a:t>
            </a:r>
            <a:endParaRPr lang="en-US" altLang="en-US" dirty="0"/>
          </a:p>
          <a:p>
            <a:endParaRPr lang="en-US" altLang="en-US" dirty="0"/>
          </a:p>
          <a:p>
            <a:r>
              <a:rPr lang="en-US" altLang="en-US" dirty="0"/>
              <a:t>Upon receipt of the digital envelope, the receiver can use his or her private key to decrypt the protected symmetric key and get the secret key randomly chosen by the sender. Then, the receiver can use the obtained symmetric key to decrypt the protected message.</a:t>
            </a:r>
            <a:endParaRPr lang="en-US" altLang="en-US" dirty="0"/>
          </a:p>
          <a:p>
            <a:endParaRPr lang="en-US" altLang="en-US" dirty="0"/>
          </a:p>
        </p:txBody>
      </p:sp>
      <p:sp>
        <p:nvSpPr>
          <p:cNvPr id="150532"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itchFamily="18" charset="0"/>
              </a:defRPr>
            </a:lvl1pPr>
            <a:lvl2pPr marL="742950" indent="-285750" defTabSz="933450">
              <a:defRPr sz="1600">
                <a:solidFill>
                  <a:schemeClr val="tx1"/>
                </a:solidFill>
                <a:latin typeface="Times New Roman" pitchFamily="18" charset="0"/>
              </a:defRPr>
            </a:lvl2pPr>
            <a:lvl3pPr marL="1143000" indent="-228600" defTabSz="933450">
              <a:defRPr sz="1600">
                <a:solidFill>
                  <a:schemeClr val="tx1"/>
                </a:solidFill>
                <a:latin typeface="Times New Roman" pitchFamily="18" charset="0"/>
              </a:defRPr>
            </a:lvl3pPr>
            <a:lvl4pPr marL="1600200" indent="-228600" defTabSz="933450">
              <a:defRPr sz="1600">
                <a:solidFill>
                  <a:schemeClr val="tx1"/>
                </a:solidFill>
                <a:latin typeface="Times New Roman" pitchFamily="18" charset="0"/>
              </a:defRPr>
            </a:lvl4pPr>
            <a:lvl5pPr marL="2057400" indent="-228600" defTabSz="933450">
              <a:defRPr sz="1600">
                <a:solidFill>
                  <a:schemeClr val="tx1"/>
                </a:solidFill>
                <a:latin typeface="Times New Roman" pitchFamily="18" charset="0"/>
              </a:defRPr>
            </a:lvl5pPr>
            <a:lvl6pPr marL="2514600" indent="-228600" defTabSz="933450" eaLnBrk="0" fontAlgn="base" hangingPunct="0">
              <a:spcBef>
                <a:spcPct val="0"/>
              </a:spcBef>
              <a:spcAft>
                <a:spcPct val="0"/>
              </a:spcAft>
              <a:defRPr sz="1600">
                <a:solidFill>
                  <a:schemeClr val="tx1"/>
                </a:solidFill>
                <a:latin typeface="Times New Roman" pitchFamily="18" charset="0"/>
              </a:defRPr>
            </a:lvl6pPr>
            <a:lvl7pPr marL="2971800" indent="-228600" defTabSz="933450" eaLnBrk="0" fontAlgn="base" hangingPunct="0">
              <a:spcBef>
                <a:spcPct val="0"/>
              </a:spcBef>
              <a:spcAft>
                <a:spcPct val="0"/>
              </a:spcAft>
              <a:defRPr sz="1600">
                <a:solidFill>
                  <a:schemeClr val="tx1"/>
                </a:solidFill>
                <a:latin typeface="Times New Roman" pitchFamily="18" charset="0"/>
              </a:defRPr>
            </a:lvl7pPr>
            <a:lvl8pPr marL="3429000" indent="-228600" defTabSz="933450" eaLnBrk="0" fontAlgn="base" hangingPunct="0">
              <a:spcBef>
                <a:spcPct val="0"/>
              </a:spcBef>
              <a:spcAft>
                <a:spcPct val="0"/>
              </a:spcAft>
              <a:defRPr sz="1600">
                <a:solidFill>
                  <a:schemeClr val="tx1"/>
                </a:solidFill>
                <a:latin typeface="Times New Roman" pitchFamily="18" charset="0"/>
              </a:defRPr>
            </a:lvl8pPr>
            <a:lvl9pPr marL="3886200" indent="-228600" defTabSz="933450" eaLnBrk="0" fontAlgn="base" hangingPunct="0">
              <a:spcBef>
                <a:spcPct val="0"/>
              </a:spcBef>
              <a:spcAft>
                <a:spcPct val="0"/>
              </a:spcAft>
              <a:defRPr sz="1600">
                <a:solidFill>
                  <a:schemeClr val="tx1"/>
                </a:solidFill>
                <a:latin typeface="Times New Roman" pitchFamily="18" charset="0"/>
              </a:defRPr>
            </a:lvl9pPr>
          </a:lstStyle>
          <a:p>
            <a:fld id="{513DAF47-2472-4673-B8E6-6804F62268E7}" type="slidenum">
              <a:rPr lang="en-US" altLang="en-US" sz="1200" smtClean="0"/>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 hybrid encryption technique used in Digital Envelope is also adopted for file encryption. For example, </a:t>
            </a:r>
            <a:r>
              <a:rPr lang="en-US" sz="1200" dirty="0">
                <a:latin typeface="Times New Roman" pitchFamily="18" charset="0"/>
                <a:cs typeface="Times New Roman" pitchFamily="18" charset="0"/>
              </a:rPr>
              <a:t>the  NTFS  Encrypting File System (EFS) uses hybrid encryption : first, the file contents is encrypted with a random symmetric key, then this  symmetric  key  is  encrypted with the public keys of each of the users allowed to decrypt the file (RSA public key encryptions). Therefore, we will also need to further figure out the file encryption key protected by the public key of an authorized user as well as the encryption algorithm used to encrypt the file. </a:t>
            </a:r>
            <a:endParaRPr lang="en-US" sz="1200" dirty="0">
              <a:latin typeface="Times New Roman" pitchFamily="18" charset="0"/>
              <a:cs typeface="Times New Roman"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we analyze metadata because we know the name of a file that points to a</a:t>
            </a:r>
            <a:endParaRPr lang="en-US" dirty="0"/>
          </a:p>
          <a:p>
            <a:r>
              <a:rPr lang="en-US" dirty="0"/>
              <a:t>specific metadata structure and we want to learn more about the file. </a:t>
            </a:r>
            <a:endParaRPr lang="en-US" dirty="0"/>
          </a:p>
          <a:p>
            <a:r>
              <a:rPr lang="en-US" dirty="0"/>
              <a:t>We, therefore, need to locate the metadata entry representing the file. </a:t>
            </a:r>
            <a:endParaRPr lang="en-US" dirty="0"/>
          </a:p>
          <a:p>
            <a:r>
              <a:rPr lang="en-US" dirty="0"/>
              <a:t>Specifically we </a:t>
            </a:r>
            <a:r>
              <a:rPr lang="en-US" sz="1200" b="0" i="0" kern="1200" dirty="0">
                <a:solidFill>
                  <a:schemeClr val="tx1"/>
                </a:solidFill>
                <a:effectLst/>
                <a:latin typeface="Times New Roman" pitchFamily="18" charset="0"/>
                <a:ea typeface="+mn-ea"/>
                <a:cs typeface="+mn-cs"/>
              </a:rPr>
              <a:t>sift through the file names and find the </a:t>
            </a:r>
            <a:r>
              <a:rPr lang="en-US" dirty="0"/>
              <a:t>metadata entry pointed by the name of the file we are interested in.</a:t>
            </a:r>
            <a:endParaRPr lang="en-US" dirty="0"/>
          </a:p>
          <a:p>
            <a:r>
              <a:rPr lang="en-US" sz="1200" b="0" i="0" kern="1200" dirty="0">
                <a:solidFill>
                  <a:schemeClr val="tx1"/>
                </a:solidFill>
                <a:effectLst/>
                <a:latin typeface="Times New Roman" pitchFamily="18" charset="0"/>
                <a:ea typeface="+mn-ea"/>
                <a:cs typeface="+mn-cs"/>
              </a:rPr>
              <a:t>What is inside a metadata structure? </a:t>
            </a:r>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Then, it includes l</a:t>
            </a:r>
            <a:r>
              <a:rPr lang="en-US" dirty="0"/>
              <a:t>ocation of file content or the addresses of data units allocated to the file, and MAC times.</a:t>
            </a:r>
            <a:endParaRPr lang="en-US" dirty="0"/>
          </a:p>
          <a:p>
            <a:r>
              <a:rPr lang="en-US" sz="1200" b="0" i="0" kern="1200" dirty="0">
                <a:solidFill>
                  <a:schemeClr val="tx1"/>
                </a:solidFill>
                <a:effectLst/>
                <a:latin typeface="Times New Roman" pitchFamily="18" charset="0"/>
                <a:ea typeface="+mn-ea"/>
                <a:cs typeface="+mn-cs"/>
              </a:rPr>
              <a:t>By</a:t>
            </a:r>
            <a:r>
              <a:rPr lang="en-US" dirty="0"/>
              <a:t> processing its data structure, we know what its contents are and when it was created.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know the </a:t>
            </a:r>
            <a:r>
              <a:rPr lang="en-US" sz="1200" b="0" i="0" kern="1200" dirty="0">
                <a:solidFill>
                  <a:schemeClr val="tx1"/>
                </a:solidFill>
                <a:effectLst/>
                <a:latin typeface="Times New Roman" pitchFamily="18" charset="0"/>
                <a:ea typeface="+mn-ea"/>
                <a:cs typeface="+mn-cs"/>
              </a:rPr>
              <a:t>l</a:t>
            </a:r>
            <a:r>
              <a:rPr lang="en-US" dirty="0"/>
              <a:t>ocation of file content or the addresses of data units allocated to the file. So we can view the file content.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are able to gain access the file content, we can search the files.</a:t>
            </a:r>
            <a:endParaRPr lang="en-US" dirty="0"/>
          </a:p>
          <a:p>
            <a:r>
              <a:rPr lang="en-US" dirty="0"/>
              <a:t>Two possible ways. For example, search for some keywords within a file. In the example here, we want to know if the “forensics” string is contained in the file represented by the Metadata Entry 1.</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Or, we </a:t>
            </a:r>
            <a:r>
              <a:rPr lang="en-CA" dirty="0"/>
              <a:t>could search for </a:t>
            </a:r>
            <a:r>
              <a:rPr lang="en-US" dirty="0"/>
              <a:t>known files in the suspect’s computer by some given MD5 hash. It is also known as </a:t>
            </a:r>
            <a:r>
              <a:rPr lang="en-US" sz="1200" dirty="0">
                <a:solidFill>
                  <a:schemeClr val="tx2"/>
                </a:solidFill>
                <a:latin typeface="Times New Roman" pitchFamily="18" charset="0"/>
                <a:cs typeface="Times New Roman" pitchFamily="18" charset="0"/>
              </a:rPr>
              <a:t>File Signature Search.</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take a look at a widely used File Signature Search approach by The National Institute of Standards and Technology (NIST). NIST has created </a:t>
            </a:r>
            <a:r>
              <a:rPr lang="en-US" sz="1200" b="1" dirty="0">
                <a:solidFill>
                  <a:srgbClr val="C00000"/>
                </a:solidFill>
                <a:latin typeface="Times New Roman" pitchFamily="18" charset="0"/>
                <a:cs typeface="Times New Roman" pitchFamily="18" charset="0"/>
              </a:rPr>
              <a:t>National Software Reference Library</a:t>
            </a:r>
            <a:r>
              <a:rPr lang="en-US" sz="1200" b="1" dirty="0">
                <a:solidFill>
                  <a:schemeClr val="accent2"/>
                </a:solidFill>
                <a:latin typeface="Times New Roman" pitchFamily="18" charset="0"/>
                <a:cs typeface="Times New Roman" pitchFamily="18" charset="0"/>
              </a:rPr>
              <a:t> (NSRL)</a:t>
            </a:r>
            <a:r>
              <a:rPr lang="en-US" dirty="0"/>
              <a:t>, which a hash database of known files, which could be good files, such as Windows system files,  or bad files, for example, malware. </a:t>
            </a:r>
            <a:endParaRPr lang="en-US" dirty="0"/>
          </a:p>
          <a:p>
            <a:r>
              <a:rPr lang="en-US" dirty="0"/>
              <a:t>The hash database of known good files is called Ignore Database, </a:t>
            </a:r>
            <a:endParaRPr lang="en-US" dirty="0"/>
          </a:p>
          <a:p>
            <a:r>
              <a:rPr lang="en-US" dirty="0"/>
              <a:t>The hash database of known bad files is called Alert Database</a:t>
            </a:r>
            <a:endParaRPr lang="en-US" dirty="0"/>
          </a:p>
          <a:p>
            <a:endParaRPr lang="en-CA"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 National Institute of Standards and Technology (NIST) collected a lot of files,</a:t>
            </a:r>
            <a:endParaRPr lang="en-US" dirty="0"/>
          </a:p>
          <a:p>
            <a:r>
              <a:rPr lang="en-US" dirty="0"/>
              <a:t>including good files, such as Windows system files, and bad files, for example, malware. </a:t>
            </a:r>
            <a:endParaRPr lang="en-US" dirty="0"/>
          </a:p>
          <a:p>
            <a:r>
              <a:rPr lang="en-US" dirty="0"/>
              <a:t>Then, they calculate the hash values of these collected files. Specially, they insert the hash values of these good files into a hash database called Ignore Database, and the hash values of these bad files into a hash database called Alert Database.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Another popular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analysis techniques for Metadata is Metadata Attribute Searching and Sorting.</a:t>
            </a:r>
            <a:endParaRPr kumimoji="0" lang="en-US" sz="1200" b="0"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metadata includes three important timestamps including modification time (written), and accessed time and creation time. It is also known as MAC Times.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arrange the Metadata entries in the order in which they happened. So we may know what exactly happened to a system. It is also known as Timeline Analysis.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a:noFill/>
        </p:spPr>
        <p:txBody>
          <a:bodyPr/>
          <a:lstStyle/>
          <a:p>
            <a:r>
              <a:rPr lang="en-US" dirty="0"/>
              <a:t>Having Only Volume System Is Not Enough!</a:t>
            </a:r>
            <a:endParaRPr lang="en-US" dirty="0"/>
          </a:p>
          <a:p>
            <a:r>
              <a:rPr lang="en-US" dirty="0"/>
              <a:t>[click]</a:t>
            </a:r>
            <a:endParaRPr lang="en-US" dirty="0"/>
          </a:p>
          <a:p>
            <a:r>
              <a:rPr lang="en-US" dirty="0"/>
              <a:t>A volume (or partition) must be formatted with a file system , before it can accept files to be saved!</a:t>
            </a:r>
            <a:endParaRPr lang="en-US" dirty="0"/>
          </a:p>
          <a:p>
            <a:r>
              <a:rPr lang="en-US" dirty="0"/>
              <a:t>It is worth noting that it is not accurate that we format a disk, though we always say it. In reality, we format a partition.</a:t>
            </a:r>
            <a:endParaRPr lang="en-US" dirty="0"/>
          </a:p>
          <a:p>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In some cases,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 investigator may find some data which is interested to him or her in a particular data unit. So </a:t>
            </a:r>
            <a:r>
              <a:rPr lang="en-US" sz="1200" b="0" dirty="0">
                <a:solidFill>
                  <a:schemeClr val="accent2"/>
                </a:solidFill>
                <a:latin typeface="Times New Roman" pitchFamily="18" charset="0"/>
                <a:cs typeface="Times New Roman" pitchFamily="18" charset="0"/>
              </a:rPr>
              <a:t>the investigator can search the metadata structures to find which metadata allocates the given data unit.</a:t>
            </a:r>
            <a:endParaRPr lang="en-US" sz="1200" b="0" dirty="0">
              <a:solidFill>
                <a:schemeClr val="accent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In other words, </a:t>
            </a:r>
            <a:r>
              <a:rPr lang="en-US" sz="1200" b="0" dirty="0">
                <a:solidFill>
                  <a:schemeClr val="accent2"/>
                </a:solidFill>
                <a:latin typeface="Times New Roman" pitchFamily="18" charset="0"/>
                <a:cs typeface="Times New Roman" pitchFamily="18" charset="0"/>
              </a:rPr>
              <a:t>the investigator also wants to know which file occupies the given data unit and contains the keyword or data.</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metadata allocation behavior affects the accuracy and success of deleted file recovery. So it would better if we know the allocation order of two metadata entries. It depends on the allocation strategy of the OS.</a:t>
            </a:r>
            <a:endParaRPr lang="en-US" dirty="0"/>
          </a:p>
          <a:p>
            <a:r>
              <a:rPr lang="en-US" dirty="0"/>
              <a:t>Also, we should do a consistency check on metadata structures, looking for some abnormalities. For example, two metadata entries allocate a same data unit.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 should do a consistency check on metadata structures, looking for some abnormalities. For example, two metadata entries allocate a same data unit.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Next, we look at some analysis techniques that can be performed with data from the file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name category.</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When a file is deleted, the associated file name data structure also become unallocated. So we could analyze these unallocated file name data and look for these deleted files so as to recover them. But, in reality, </a:t>
            </a:r>
            <a:r>
              <a:rPr lang="en-US" b="0" dirty="0">
                <a:solidFill>
                  <a:schemeClr val="accent2"/>
                </a:solidFill>
                <a:latin typeface="Times New Roman" pitchFamily="18" charset="0"/>
                <a:cs typeface="Times New Roman" pitchFamily="18" charset="0"/>
              </a:rPr>
              <a:t>we still rely on metadata-based recovery techniques.</a:t>
            </a:r>
            <a:endParaRPr lang="en-US" b="0" dirty="0">
              <a:solidFill>
                <a:schemeClr val="accent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solidFill>
                  <a:schemeClr val="accent2"/>
                </a:solidFill>
                <a:latin typeface="Times New Roman" pitchFamily="18" charset="0"/>
                <a:cs typeface="Times New Roman" pitchFamily="18" charset="0"/>
              </a:rPr>
              <a:t>In other words, we use the </a:t>
            </a:r>
            <a:r>
              <a:rPr lang="en-US" b="0" dirty="0"/>
              <a:t>unallocated file name data to find unallocated metadata entry. Afterwards, we can simply use Metadata-based File Recovery technique introduced before to recover the deleted file.</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b="1" dirty="0">
              <a:solidFill>
                <a:schemeClr val="accent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FAT file system as an example again.</a:t>
            </a:r>
            <a:endParaRPr lang="en-US" dirty="0"/>
          </a:p>
          <a:p>
            <a:r>
              <a:rPr lang="en-US" dirty="0"/>
              <a:t>When a file is deleted in a FAT file system, the first letter of the file name will be replaced by a special character (0xE5), indicating that this is a deleted file. Also, all the FAT table entries related to the deleted file or the data unit addresses are wiped out and filled with all zeros. But the file size as well as the address of the first data block (cluster) are still there, not removed. Therefore, </a:t>
            </a:r>
            <a:r>
              <a:rPr lang="en-US" sz="1200" b="0" i="0" u="none" strike="noStrike" kern="1200" baseline="0" dirty="0">
                <a:solidFill>
                  <a:schemeClr val="tx1"/>
                </a:solidFill>
                <a:latin typeface="Times New Roman" pitchFamily="18" charset="0"/>
                <a:ea typeface="+mn-ea"/>
                <a:cs typeface="+mn-cs"/>
              </a:rPr>
              <a:t>it is very straightforward to recover deleted files by using remaining file metadata information.</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This is also based on one fact that most of files are stored in contiguous space on a hard disk.</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[click]</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As such, we locate the begin of the file. Also, we know the file size. It is very easy to recover the deleted file.</a:t>
            </a: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principle for data recovery is that we can recover deleted files as long as these deleted files' data has not been overwritten.</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8" charset="0"/>
                <a:ea typeface="+mn-ea"/>
                <a:cs typeface="+mn-cs"/>
              </a:rPr>
              <a:t>One of the most common investigation techniques for file name data is to list the names of the</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files and directories. We do it every day.</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a:t>
            </a:r>
            <a:endParaRPr lang="en-US" dirty="0"/>
          </a:p>
          <a:p>
            <a:r>
              <a:rPr lang="en-US" dirty="0"/>
              <a:t>Recall the relationship among these five data categories in file system, particularly, File Name, Metadata, and Content data.</a:t>
            </a:r>
            <a:endParaRPr lang="en-US" dirty="0"/>
          </a:p>
          <a:p>
            <a:r>
              <a:rPr lang="en-US" dirty="0"/>
              <a:t>After you know the file name, you can find the corresponding metadata which is used to describe the file, including the</a:t>
            </a:r>
            <a:endParaRPr lang="en-US" dirty="0"/>
          </a:p>
          <a:p>
            <a:r>
              <a:rPr lang="en-US" dirty="0"/>
              <a:t>addresses of the clusters/blocks that store the file contents. </a:t>
            </a:r>
            <a:endParaRPr lang="en-US" dirty="0"/>
          </a:p>
          <a:p>
            <a:r>
              <a:rPr lang="en-US" dirty="0"/>
              <a:t>Based on the addresses of data units occupied by the file, you can locate the file contents.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solidFill>
                  <a:schemeClr val="accent2"/>
                </a:solidFill>
                <a:latin typeface="Times New Roman" pitchFamily="18" charset="0"/>
                <a:cs typeface="Times New Roman" pitchFamily="18" charset="0"/>
              </a:rPr>
              <a:t>So we can view file names by investigating the disk space containing the file name data structures and processing the file name structures.</a:t>
            </a:r>
            <a:endParaRPr lang="en-US" b="0" dirty="0">
              <a:solidFill>
                <a:schemeClr val="accent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solidFill>
                  <a:schemeClr val="accent2"/>
                </a:solidFill>
                <a:latin typeface="Times New Roman" pitchFamily="18" charset="0"/>
                <a:cs typeface="Times New Roman" pitchFamily="18" charset="0"/>
              </a:rPr>
              <a:t>Then, we also can go further and view the metadata associated with the file name.</a:t>
            </a:r>
            <a:endParaRPr lang="en-US" b="0" dirty="0">
              <a:solidFill>
                <a:schemeClr val="accent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1">
                <a:solidFill>
                  <a:schemeClr val="accent2"/>
                </a:solidFill>
                <a:latin typeface="Times New Roman" pitchFamily="18" charset="0"/>
                <a:cs typeface="Times New Roman" pitchFamily="18" charset="0"/>
              </a:rPr>
              <a:t>In other words, to locate a file, metadata is still very critical information for us investigating the file.</a:t>
            </a:r>
            <a:endParaRPr lang="en-US" b="1">
              <a:solidFill>
                <a:schemeClr val="accent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b="0" dirty="0">
              <a:solidFill>
                <a:schemeClr val="accent2"/>
              </a:solidFill>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What is a file system? </a:t>
            </a:r>
            <a:r>
              <a:rPr lang="en-US" b="0" dirty="0">
                <a:latin typeface="Times New Roman" pitchFamily="18" charset="0"/>
                <a:cs typeface="Times New Roman" pitchFamily="18" charset="0"/>
              </a:rPr>
              <a:t>A </a:t>
            </a:r>
            <a:r>
              <a:rPr lang="en-US"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 system</a:t>
            </a:r>
            <a:r>
              <a:rPr lang="en-US" b="0" dirty="0">
                <a:latin typeface="Times New Roman" pitchFamily="18" charset="0"/>
                <a:cs typeface="Times New Roman" pitchFamily="18" charset="0"/>
              </a:rPr>
              <a:t> (or </a:t>
            </a:r>
            <a:r>
              <a:rPr lang="en-US"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filesystem</a:t>
            </a:r>
            <a:r>
              <a:rPr lang="en-US" b="0" dirty="0">
                <a:latin typeface="Times New Roman" pitchFamily="18" charset="0"/>
                <a:cs typeface="Times New Roman" pitchFamily="18" charset="0"/>
              </a:rPr>
              <a:t>) is a method for storing and organizing </a:t>
            </a:r>
            <a:r>
              <a:rPr lang="en-US"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computer files</a:t>
            </a:r>
            <a:r>
              <a:rPr lang="en-US" b="0" dirty="0">
                <a:latin typeface="Times New Roman" pitchFamily="18" charset="0"/>
                <a:cs typeface="Times New Roman" pitchFamily="18" charset="0"/>
              </a:rPr>
              <a:t> and the data they contain to </a:t>
            </a:r>
            <a:r>
              <a:rPr lang="en-US" b="0" dirty="0">
                <a:effectLst>
                  <a:outerShdw blurRad="38100" dist="38100" dir="2700000" algn="tl">
                    <a:srgbClr val="000000">
                      <a:alpha val="43137"/>
                    </a:srgbClr>
                  </a:outerShdw>
                </a:effectLst>
                <a:latin typeface="Times New Roman" pitchFamily="18" charset="0"/>
                <a:cs typeface="Times New Roman" pitchFamily="18" charset="0"/>
              </a:rPr>
              <a:t>make it easy to find and access them</a:t>
            </a:r>
            <a:r>
              <a:rPr lang="en-US" b="0" dirty="0">
                <a:latin typeface="Times New Roman" pitchFamily="18" charset="0"/>
                <a:cs typeface="Times New Roman" pitchFamily="18" charset="0"/>
              </a:rPr>
              <a:t>.  In other words, file system refers to how files are organized?</a:t>
            </a: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In order to conduct fille system forensic analysis, we must know how a file system is implemented.</a:t>
            </a:r>
            <a:endParaRPr lang="en-US" b="0" dirty="0">
              <a:latin typeface="Times New Roman" pitchFamily="18" charset="0"/>
              <a:cs typeface="Times New Roman" pitchFamily="18" charset="0"/>
            </a:endParaRPr>
          </a:p>
          <a:p>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many OSes provide file search function based on file name. In the example here, you search for a file named readme.txt from the root folder in Linux.</a:t>
            </a:r>
            <a:endParaRPr lang="en-US" dirty="0"/>
          </a:p>
          <a:p>
            <a:r>
              <a:rPr lang="en-US" dirty="0"/>
              <a:t>What happened? The find utility </a:t>
            </a:r>
            <a:r>
              <a:rPr lang="en-US" sz="1200" b="0" i="0" kern="1200" dirty="0">
                <a:solidFill>
                  <a:schemeClr val="tx1"/>
                </a:solidFill>
                <a:effectLst/>
                <a:latin typeface="Times New Roman" pitchFamily="18" charset="0"/>
                <a:ea typeface="+mn-ea"/>
                <a:cs typeface="+mn-cs"/>
              </a:rPr>
              <a:t>sift through the file name data and process the data structure, looking for one file name matching “readme.txt”.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already discussed with content and metadata, different OSes also behave differently when allocating file name Structures. But knowing </a:t>
            </a:r>
            <a:r>
              <a:rPr lang="en-US" sz="1200" b="0" i="0" u="none" strike="noStrike" kern="1200" baseline="0" dirty="0">
                <a:solidFill>
                  <a:schemeClr val="tx1"/>
                </a:solidFill>
                <a:latin typeface="Times New Roman" pitchFamily="18" charset="0"/>
                <a:ea typeface="+mn-ea"/>
                <a:cs typeface="+mn-cs"/>
              </a:rPr>
              <a:t>the allocation order of file name structures</a:t>
            </a:r>
            <a:r>
              <a:rPr lang="en-US" dirty="0"/>
              <a:t> is very important, which can be used to find the relative creation time of two names.</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Also, we should do a consistency check on file name structures, looking for some abnormalities. For example, an allocated file name structure, but doesn’t have any associated Metadata entry.</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look at some analysis techniques of Application category, which provides special features such as user quota information and file system journals.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Recall that the journal is a special file that logs the changes destined for the file system. Note that the journal is in the application category because it is not needed for the file system to operate. It exists to make your system more robust and reliable, which can be easily recovered if your computer crashes.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File system journals may turn out to be useful in investigations, although to date they have not been fully utilized. A journal shows which file system events recently occurred, and this could help with event reconstruction of a recent incident.</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There are too many file systems available today. The table here lists some popular ones with </a:t>
            </a:r>
            <a:r>
              <a:rPr lang="en-US" sz="1200" b="0" dirty="0">
                <a:solidFill>
                  <a:schemeClr val="accent2"/>
                </a:solidFill>
                <a:latin typeface="Times New Roman" pitchFamily="18" charset="0"/>
                <a:cs typeface="Times New Roman" pitchFamily="18" charset="0"/>
              </a:rPr>
              <a:t>the data structures in each data category for them.</a:t>
            </a:r>
            <a:endParaRPr lang="en-US" sz="1200" b="0" dirty="0">
              <a:solidFill>
                <a:schemeClr val="accent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latin typeface="Times New Roman" pitchFamily="18" charset="0"/>
                <a:cs typeface="Times New Roman" pitchFamily="18" charset="0"/>
              </a:rPr>
              <a:t>[click]</a:t>
            </a:r>
            <a:endParaRPr lang="en-US" sz="1200" b="0" dirty="0">
              <a:solidFill>
                <a:schemeClr val="accent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latin typeface="Times New Roman" pitchFamily="18" charset="0"/>
                <a:cs typeface="Times New Roman" pitchFamily="18" charset="0"/>
              </a:rPr>
              <a:t>In this course, we will be </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focusing on the most common file systems encountered in forensics for Windows including </a:t>
            </a:r>
            <a:r>
              <a:rPr lang="en-US" sz="1200" b="0"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FAT</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and </a:t>
            </a:r>
            <a:r>
              <a:rPr lang="en-US" sz="1200" b="0"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NTFS</a:t>
            </a:r>
            <a:r>
              <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endParaRPr lang="en-US" sz="1200"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CA" sz="1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1" dirty="0">
              <a:solidFill>
                <a:schemeClr val="accent2"/>
              </a:solidFill>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data acquisition, you may create a forensic image from a compromised system or a system used by the suspect. Then, you can conduct a forensic analysis on the disk image using different analysis techniques, including Volume Analysis (for example using TSK tool </a:t>
            </a:r>
            <a:r>
              <a:rPr lang="en-US" dirty="0" err="1"/>
              <a:t>mmls</a:t>
            </a:r>
            <a:r>
              <a:rPr lang="en-US" dirty="0"/>
              <a:t>), File System Analysis </a:t>
            </a:r>
            <a:r>
              <a:rPr lang="en-US" dirty="0" err="1"/>
              <a:t>Analysis</a:t>
            </a:r>
            <a:r>
              <a:rPr lang="en-US" dirty="0"/>
              <a:t> (for example using TSK tool </a:t>
            </a:r>
            <a:r>
              <a:rPr lang="en-US" dirty="0" err="1"/>
              <a:t>fsstat</a:t>
            </a:r>
            <a:r>
              <a:rPr lang="en-US" dirty="0"/>
              <a:t>), Keyword Searching, File Signature Search, Timeline Analysis. Or, you can display or view data.</a:t>
            </a:r>
            <a:endParaRPr lang="en-US" dirty="0"/>
          </a:p>
          <a:p>
            <a:r>
              <a:rPr lang="en-US" dirty="0"/>
              <a:t>Also, you should pay more attention to Metadata, which is generally invisible to regular users. But it contains some important information about files. By looking at these unallocated Metadata entries, you can find deleted files and then recovered these deleted ones.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During a digital investigation, the investigators usually pay more attention to these unpartitioned/”labelled damaged” data units and unallocated data units. This is because </a:t>
            </a:r>
            <a:r>
              <a:rPr lang="en-CA" sz="1200" dirty="0">
                <a:latin typeface="Times New Roman" pitchFamily="18" charset="0"/>
              </a:rPr>
              <a:t>it is very often that criminals try to hide their wrongdoings by deleting digital evidences or hiding data. Therefore, </a:t>
            </a:r>
            <a:r>
              <a:rPr lang="en-US" dirty="0"/>
              <a:t>these unpartitioned disk space could be used to hide data, and these ”labelled damaged” data units may not be really damaged so we can view the content if there is any suspicious.</a:t>
            </a:r>
            <a:endParaRPr lang="en-CA" sz="1200" dirty="0">
              <a:latin typeface="Times New Roman" pitchFamily="18" charset="0"/>
            </a:endParaRPr>
          </a:p>
          <a:p>
            <a:endParaRPr lang="en-US" dirty="0"/>
          </a:p>
          <a:p>
            <a:r>
              <a:rPr lang="en-US" dirty="0"/>
              <a:t>Also, the investigators pay more attention to unallocated data units, for example, searching keywords in the unallocated disk space, viewing data in unallocated data units, and recovering deleted files.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Finally, I want to talk about the importance of </a:t>
            </a: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Forensic Reporting.</a:t>
            </a:r>
            <a:endPar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solidFill>
                  <a:schemeClr val="tx2"/>
                </a:solidFill>
                <a:latin typeface="Times New Roman" pitchFamily="18" charset="0"/>
                <a:cs typeface="Times New Roman" pitchFamily="18" charset="0"/>
              </a:rPr>
              <a:t>You must document every procedural step. Evidence presented without proper documentation may not be accepted in court. </a:t>
            </a:r>
            <a:endParaRPr lang="en-US" b="0" dirty="0">
              <a:solidFill>
                <a:schemeClr val="tx2"/>
              </a:solidFill>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a:solidFill>
                  <a:schemeClr val="tx2"/>
                </a:solidFill>
                <a:latin typeface="Times New Roman" pitchFamily="18" charset="0"/>
                <a:cs typeface="Times New Roman" pitchFamily="18" charset="0"/>
              </a:rPr>
              <a:t>Forensic analysis of time-based metadata (timeline analysis) can help investigators correlate distinct information quickly and to find notable time and dates of activities related to computer abuse.</a:t>
            </a:r>
            <a:endParaRPr lang="en-US" b="0">
              <a:solidFill>
                <a:schemeClr val="tx2"/>
              </a:solidFill>
              <a:latin typeface="Times New Roman" pitchFamily="18" charset="0"/>
              <a:cs typeface="Times New Roman" pitchFamily="18" charset="0"/>
            </a:endParaRPr>
          </a:p>
          <a:p>
            <a:endParaRPr lang="en-US"/>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C20A6E7-7DE0-4D93-BA11-C1840C829E70}"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A11E7E82-96AE-4C47-B5C6-4E4AADD33C69}"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5D86978-CD24-4A2A-BC96-DBE50B3A65BD}"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8927B82-1D0F-4327-8B0B-C89A5DDD69C6}"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495800" y="16002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495800" y="40005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zh-CN" altLang="en-US"/>
          </a:p>
        </p:txBody>
      </p:sp>
      <p:sp>
        <p:nvSpPr>
          <p:cNvPr id="8" name="Rectangle 6"/>
          <p:cNvSpPr>
            <a:spLocks noGrp="1" noChangeArrowheads="1"/>
          </p:cNvSpPr>
          <p:nvPr>
            <p:ph type="sldNum" sz="quarter" idx="12"/>
          </p:nvPr>
        </p:nvSpPr>
        <p:spPr/>
        <p:txBody>
          <a:bodyPr/>
          <a:lstStyle>
            <a:lvl1pPr>
              <a:defRPr/>
            </a:lvl1pPr>
          </a:lstStyle>
          <a:p>
            <a:pPr>
              <a:defRPr/>
            </a:pPr>
            <a:fld id="{AC8D2FC0-C7CA-45B1-A849-3A7637DEE9A6}"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ClipArt Placeholder 2"/>
          <p:cNvSpPr>
            <a:spLocks noGrp="1"/>
          </p:cNvSpPr>
          <p:nvPr>
            <p:ph type="clipArt" sz="half" idx="1"/>
          </p:nvPr>
        </p:nvSpPr>
        <p:spPr>
          <a:xfrm>
            <a:off x="533400" y="1600200"/>
            <a:ext cx="3810000" cy="4648200"/>
          </a:xfrm>
        </p:spPr>
        <p:txBody>
          <a:bodyPr/>
          <a:lstStyle/>
          <a:p>
            <a:pPr lvl="0"/>
            <a:endParaRPr lang="en-CA" noProof="0"/>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9E377073-D518-4144-B8D1-FEA7A466417B}"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228600"/>
            <a:ext cx="7772400" cy="601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Network Security</a:t>
            </a:r>
            <a:endParaRPr lang="en-US"/>
          </a:p>
        </p:txBody>
      </p:sp>
      <p:sp>
        <p:nvSpPr>
          <p:cNvPr id="5" name="Slide Number Placeholder 4"/>
          <p:cNvSpPr>
            <a:spLocks noGrp="1"/>
          </p:cNvSpPr>
          <p:nvPr>
            <p:ph type="sldNum" sz="quarter" idx="12"/>
          </p:nvPr>
        </p:nvSpPr>
        <p:spPr/>
        <p:txBody>
          <a:bodyPr/>
          <a:lstStyle>
            <a:lvl1pPr>
              <a:defRPr/>
            </a:lvl1pPr>
          </a:lstStyle>
          <a:p>
            <a:pPr>
              <a:defRPr/>
            </a:pPr>
            <a:fld id="{1B6C148D-A780-45FC-BFCE-5F62921F7EFC}"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533400" y="1600200"/>
            <a:ext cx="7772400" cy="4648200"/>
          </a:xfrm>
        </p:spPr>
        <p:txBody>
          <a:bodyPr/>
          <a:lstStyle/>
          <a:p>
            <a:pPr lvl="0"/>
            <a:endParaRPr lang="en-CA" noProof="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Network Security</a:t>
            </a:r>
            <a:endParaRPr lang="en-US">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fld id="{2DCE2817-7FD7-4085-B3F0-EB0F76BFD879}"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u="sng" dirty="0">
                <a:solidFill>
                  <a:schemeClr val="accent2"/>
                </a:solidFill>
                <a:latin typeface="+mj-lt"/>
                <a:ea typeface="SimSun" pitchFamily="2" charset="-122"/>
                <a:cs typeface="+mj-cs"/>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spcAft>
                <a:spcPts val="1200"/>
              </a:spcAft>
              <a:defRPr/>
            </a:lvl1pPr>
            <a:lvl2pPr>
              <a:spcAft>
                <a:spcPts val="600"/>
              </a:spcAft>
              <a:defRPr/>
            </a:lvl2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FDEF4AB8-EBD9-4FDD-BB48-A030665EC33D}"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EC788446-1423-480A-BD9C-6F556E461345}"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DE39D7D4-2022-4416-A2A6-0A1F8ABA5A48}"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1165C153-5237-4D7A-A52B-8ADD9C274337}"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3A0E15B-98C7-4C5D-B587-B4528B5F6D00}"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FCC5876B-A3BC-48BF-9710-C9C11EEB7A36}"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F2378657-7B70-439E-8389-97653C359D73}"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4B58A9D5-2BE5-49B0-80D8-6497B37E9A98}"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33400" y="228600"/>
            <a:ext cx="7772400" cy="1143000"/>
          </a:xfrm>
          <a:prstGeom prst="rect">
            <a:avLst/>
          </a:prstGeom>
          <a:noFill/>
          <a:ln w="9525">
            <a:noFill/>
            <a:miter lim="800000"/>
          </a:ln>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6147" name="Rectangle 3"/>
          <p:cNvSpPr>
            <a:spLocks noGrp="1" noChangeArrowheads="1"/>
          </p:cNvSpPr>
          <p:nvPr>
            <p:ph type="body" idx="1"/>
          </p:nvPr>
        </p:nvSpPr>
        <p:spPr bwMode="auto">
          <a:xfrm>
            <a:off x="533400" y="1600200"/>
            <a:ext cx="7772400" cy="4648200"/>
          </a:xfrm>
          <a:prstGeom prst="rect">
            <a:avLst/>
          </a:prstGeom>
          <a:noFill/>
          <a:ln w="9525">
            <a:noFill/>
            <a:miter lim="800000"/>
          </a:ln>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400">
                <a:latin typeface="Times New Roman" pitchFamily="18" charset="0"/>
                <a:ea typeface="SimSun"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a:latin typeface="Times New Roman" pitchFamily="18" charset="0"/>
                <a:ea typeface="SimSun"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7994650" y="6400800"/>
            <a:ext cx="76835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a:latin typeface="Times New Roman" pitchFamily="18" charset="0"/>
                <a:ea typeface="SimSun" pitchFamily="2" charset="-122"/>
              </a:defRPr>
            </a:lvl1pPr>
          </a:lstStyle>
          <a:p>
            <a:pPr>
              <a:defRPr/>
            </a:pPr>
            <a:fld id="{C41502AA-7361-4411-868E-F494F4D0C113}"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2.jpeg"/><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20.GIF"/><Relationship Id="rId4" Type="http://schemas.openxmlformats.org/officeDocument/2006/relationships/image" Target="../media/image19.png"/><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14.jpeg"/><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image" Target="../media/image1.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20.GIF"/><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5.xml"/><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48.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53.jpeg"/><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60.jpe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image" Target="../media/image66.GIF"/></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7.png"/><Relationship Id="rId1" Type="http://schemas.openxmlformats.org/officeDocument/2006/relationships/image" Target="../media/image66.GI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74.GIF"/><Relationship Id="rId1"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5.xml"/><Relationship Id="rId1" Type="http://schemas.openxmlformats.org/officeDocument/2006/relationships/image" Target="../media/image75.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76.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image" Target="../media/image76.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6.xml"/><Relationship Id="rId1" Type="http://schemas.openxmlformats.org/officeDocument/2006/relationships/image" Target="../media/image77.GI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6.xml"/><Relationship Id="rId1" Type="http://schemas.openxmlformats.org/officeDocument/2006/relationships/image" Target="../media/image77.GIF"/></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48.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82.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84.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7.xml"/><Relationship Id="rId3" Type="http://schemas.openxmlformats.org/officeDocument/2006/relationships/image" Target="../media/image70.jpeg"/><Relationship Id="rId2" Type="http://schemas.openxmlformats.org/officeDocument/2006/relationships/image" Target="../media/image67.png"/><Relationship Id="rId1" Type="http://schemas.openxmlformats.org/officeDocument/2006/relationships/image" Target="../media/image66.GIF"/></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86.png"/><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vmlDrawing" Target="../drawings/vmlDrawing1.vml"/><Relationship Id="rId5" Type="http://schemas.openxmlformats.org/officeDocument/2006/relationships/slideLayout" Target="../slideLayouts/slideLayout15.xml"/><Relationship Id="rId4" Type="http://schemas.openxmlformats.org/officeDocument/2006/relationships/image" Target="../media/image89.png"/><Relationship Id="rId3" Type="http://schemas.openxmlformats.org/officeDocument/2006/relationships/image" Target="../media/image88.jpeg"/><Relationship Id="rId2" Type="http://schemas.openxmlformats.org/officeDocument/2006/relationships/image" Target="../media/image87.emf"/><Relationship Id="rId1"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xml"/><Relationship Id="rId2" Type="http://schemas.openxmlformats.org/officeDocument/2006/relationships/image" Target="../media/image91.GIF"/><Relationship Id="rId1" Type="http://schemas.openxmlformats.org/officeDocument/2006/relationships/image" Target="../media/image90.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xml"/><Relationship Id="rId2" Type="http://schemas.openxmlformats.org/officeDocument/2006/relationships/image" Target="../media/image93.jpeg"/><Relationship Id="rId1" Type="http://schemas.openxmlformats.org/officeDocument/2006/relationships/image" Target="../media/image9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jpe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2.xml"/><Relationship Id="rId3" Type="http://schemas.openxmlformats.org/officeDocument/2006/relationships/image" Target="../media/image95.jpeg"/><Relationship Id="rId2" Type="http://schemas.openxmlformats.org/officeDocument/2006/relationships/image" Target="../media/image8.png"/><Relationship Id="rId1" Type="http://schemas.openxmlformats.org/officeDocument/2006/relationships/image" Target="../media/image94.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7.xml"/><Relationship Id="rId3" Type="http://schemas.openxmlformats.org/officeDocument/2006/relationships/image" Target="../media/image97.GIF"/><Relationship Id="rId2" Type="http://schemas.openxmlformats.org/officeDocument/2006/relationships/image" Target="../media/image96.jpeg"/><Relationship Id="rId1" Type="http://schemas.openxmlformats.org/officeDocument/2006/relationships/image" Target="../media/image95.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7.xml"/><Relationship Id="rId2" Type="http://schemas.openxmlformats.org/officeDocument/2006/relationships/image" Target="../media/image102.png"/><Relationship Id="rId1" Type="http://schemas.openxmlformats.org/officeDocument/2006/relationships/image" Target="../media/image10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105.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7.xml"/><Relationship Id="rId2" Type="http://schemas.openxmlformats.org/officeDocument/2006/relationships/image" Target="../media/image106.png"/><Relationship Id="rId1" Type="http://schemas.openxmlformats.org/officeDocument/2006/relationships/image" Target="../media/image48.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vmlDrawing" Target="../drawings/vmlDrawing2.vml"/><Relationship Id="rId5" Type="http://schemas.openxmlformats.org/officeDocument/2006/relationships/slideLayout" Target="../slideLayouts/slideLayout15.xml"/><Relationship Id="rId4" Type="http://schemas.openxmlformats.org/officeDocument/2006/relationships/image" Target="../media/image89.png"/><Relationship Id="rId3" Type="http://schemas.openxmlformats.org/officeDocument/2006/relationships/image" Target="../media/image88.jpeg"/><Relationship Id="rId2" Type="http://schemas.openxmlformats.org/officeDocument/2006/relationships/image" Target="../media/image87.emf"/><Relationship Id="rId1" Type="http://schemas.openxmlformats.org/officeDocument/2006/relationships/oleObject" Target="../embeddings/oleObject2.bin"/></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7.xml"/><Relationship Id="rId2" Type="http://schemas.openxmlformats.org/officeDocument/2006/relationships/image" Target="../media/image108.jpeg"/><Relationship Id="rId1" Type="http://schemas.openxmlformats.org/officeDocument/2006/relationships/image" Target="../media/image93.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7.xml"/><Relationship Id="rId2" Type="http://schemas.openxmlformats.org/officeDocument/2006/relationships/image" Target="../media/image110.GIF"/><Relationship Id="rId1" Type="http://schemas.openxmlformats.org/officeDocument/2006/relationships/image" Target="../media/image43.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7.xml"/><Relationship Id="rId2" Type="http://schemas.openxmlformats.org/officeDocument/2006/relationships/image" Target="../media/image111.png"/><Relationship Id="rId1" Type="http://schemas.openxmlformats.org/officeDocument/2006/relationships/image" Target="../media/image112.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113.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7.xml"/><Relationship Id="rId2" Type="http://schemas.openxmlformats.org/officeDocument/2006/relationships/image" Target="../media/image115.png"/><Relationship Id="rId1" Type="http://schemas.openxmlformats.org/officeDocument/2006/relationships/image" Target="../media/image48.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image" Target="../media/image11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1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1752600" y="1371600"/>
            <a:ext cx="6376988" cy="1003300"/>
          </a:xfrm>
          <a:prstGeom prst="rect">
            <a:avLst/>
          </a:prstGeom>
          <a:noFill/>
          <a:ln w="9525">
            <a:noFill/>
            <a:miter lim="800000"/>
          </a:ln>
        </p:spPr>
        <p:txBody>
          <a:bodyPr anchor="ctr"/>
          <a:lstStyle/>
          <a:p>
            <a:pPr algn="ctr">
              <a:defRPr/>
            </a:pPr>
            <a:r>
              <a:rPr lang="en-US"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 System Forensic Analysis</a:t>
            </a:r>
            <a:endParaRPr lang="en-US"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ln>
        </p:spPr>
        <p:txBody>
          <a:bodyPr/>
          <a:lstStyle/>
          <a:p>
            <a:pPr algn="r"/>
            <a:fld id="{8E2499B2-B839-485E-9357-397EF9D89441}" type="slidenum">
              <a:rPr lang="zh-CN" altLang="en-US" sz="1400">
                <a:ea typeface="SimSun" pitchFamily="2" charset="-122"/>
              </a:rPr>
            </a:fld>
            <a:endParaRPr lang="en-US" altLang="zh-CN" sz="1400">
              <a:ea typeface="SimSun" pitchFamily="2" charset="-122"/>
            </a:endParaRPr>
          </a:p>
        </p:txBody>
      </p:sp>
      <p:pic>
        <p:nvPicPr>
          <p:cNvPr id="39938" name="Picture 2" descr="http://www.karbosguide.com/images/u1901.gif"/>
          <p:cNvPicPr>
            <a:picLocks noChangeAspect="1" noChangeArrowheads="1"/>
          </p:cNvPicPr>
          <p:nvPr/>
        </p:nvPicPr>
        <p:blipFill>
          <a:blip r:embed="rId1"/>
          <a:srcRect/>
          <a:stretch>
            <a:fillRect/>
          </a:stretch>
        </p:blipFill>
        <p:spPr bwMode="auto">
          <a:xfrm>
            <a:off x="3153641" y="2668067"/>
            <a:ext cx="3524250" cy="2819400"/>
          </a:xfrm>
          <a:prstGeom prst="rect">
            <a:avLst/>
          </a:prstGeom>
          <a:noFill/>
        </p:spPr>
      </p:pic>
      <p:pic>
        <p:nvPicPr>
          <p:cNvPr id="1026" name="Picture 2" descr="Image result for star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78433"/>
            <a:ext cx="1724025" cy="12964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533400" y="266700"/>
            <a:ext cx="7772400" cy="838200"/>
          </a:xfrm>
        </p:spPr>
        <p:txBody>
          <a:bodyPr/>
          <a:lstStyle/>
          <a:p>
            <a:pPr algn="ct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 (cont’d)</a:t>
            </a:r>
            <a:endPar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7" name="Picture 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550" y="201613"/>
            <a:ext cx="14160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ARD DISK !"/>
          <p:cNvPicPr>
            <a:picLocks noChangeAspect="1" noChangeArrowheads="1"/>
          </p:cNvPicPr>
          <p:nvPr/>
        </p:nvPicPr>
        <p:blipFill>
          <a:blip r:embed="rId2"/>
          <a:srcRect/>
          <a:stretch>
            <a:fillRect/>
          </a:stretch>
        </p:blipFill>
        <p:spPr bwMode="auto">
          <a:xfrm>
            <a:off x="2938877" y="5570433"/>
            <a:ext cx="1912851" cy="956426"/>
          </a:xfrm>
          <a:prstGeom prst="rect">
            <a:avLst/>
          </a:prstGeom>
          <a:noFill/>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039" y="4749295"/>
            <a:ext cx="4191000" cy="7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Line 10"/>
          <p:cNvSpPr>
            <a:spLocks noChangeShapeType="1"/>
          </p:cNvSpPr>
          <p:nvPr/>
        </p:nvSpPr>
        <p:spPr bwMode="auto">
          <a:xfrm flipV="1">
            <a:off x="685800" y="4495800"/>
            <a:ext cx="7865177" cy="0"/>
          </a:xfrm>
          <a:prstGeom prst="line">
            <a:avLst/>
          </a:prstGeom>
          <a:noFill/>
          <a:ln w="69850">
            <a:solidFill>
              <a:srgbClr val="FF0000"/>
            </a:solidFill>
            <a:prstDash val="dash"/>
            <a:round/>
            <a:tailEnd type="none" w="med" len="med"/>
          </a:ln>
        </p:spPr>
        <p:txBody>
          <a:bodyPr/>
          <a:lstStyle/>
          <a:p>
            <a:endParaRPr lang="en-CA"/>
          </a:p>
        </p:txBody>
      </p:sp>
      <p:pic>
        <p:nvPicPr>
          <p:cNvPr id="1026" name="Picture 2" descr="Internal Structure of UNIX File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620" y="2838373"/>
            <a:ext cx="3080065" cy="15004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258877" y="2177856"/>
            <a:ext cx="2833665" cy="1569660"/>
          </a:xfrm>
          <a:prstGeom prst="rect">
            <a:avLst/>
          </a:prstGeom>
          <a:noFill/>
        </p:spPr>
        <p:txBody>
          <a:bodyPr wrap="square">
            <a:spAutoFit/>
          </a:bodyPr>
          <a:lstStyle/>
          <a:p>
            <a:pPr algn="ctr"/>
            <a:r>
              <a:rPr lang="en-US" b="1" dirty="0">
                <a:latin typeface="Times New Roman" pitchFamily="18" charset="0"/>
                <a:cs typeface="Times New Roman" pitchFamily="18" charset="0"/>
              </a:rPr>
              <a:t>Structure of a file system (e.g., The Second Extended File system (EXT2))</a:t>
            </a:r>
            <a:endParaRPr lang="en-US" b="1" dirty="0">
              <a:latin typeface="Times New Roman" pitchFamily="18" charset="0"/>
              <a:cs typeface="Times New Roman" pitchFamily="18" charset="0"/>
            </a:endParaRP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597" y="1048893"/>
            <a:ext cx="4161503" cy="171888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p:nvPr/>
        </p:nvSpPr>
        <p:spPr bwMode="auto">
          <a:xfrm>
            <a:off x="685800" y="3418114"/>
            <a:ext cx="1433750" cy="32940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User view</a:t>
            </a:r>
            <a:endParaRPr lang="en-US" sz="1800" b="1" kern="0" dirty="0">
              <a:solidFill>
                <a:srgbClr val="C00000"/>
              </a:solidFill>
              <a:latin typeface="Times New Roman" pitchFamily="18" charset="0"/>
              <a:cs typeface="Times New Roman" pitchFamily="18" charset="0"/>
            </a:endParaRPr>
          </a:p>
        </p:txBody>
      </p:sp>
      <p:sp>
        <p:nvSpPr>
          <p:cNvPr id="18" name="Content Placeholder 2"/>
          <p:cNvSpPr txBox="1"/>
          <p:nvPr/>
        </p:nvSpPr>
        <p:spPr bwMode="auto">
          <a:xfrm>
            <a:off x="609600" y="1651798"/>
            <a:ext cx="1433750" cy="32940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Our view</a:t>
            </a:r>
            <a:endParaRPr lang="en-US" sz="1800" b="1" kern="0" dirty="0">
              <a:solidFill>
                <a:srgbClr val="C00000"/>
              </a:solidFill>
              <a:latin typeface="Times New Roman" pitchFamily="18" charset="0"/>
              <a:cs typeface="Times New Roman" pitchFamily="18" charset="0"/>
            </a:endParaRPr>
          </a:p>
        </p:txBody>
      </p:sp>
      <p:sp>
        <p:nvSpPr>
          <p:cNvPr id="19" name="Content Placeholder 2"/>
          <p:cNvSpPr txBox="1"/>
          <p:nvPr/>
        </p:nvSpPr>
        <p:spPr bwMode="auto">
          <a:xfrm>
            <a:off x="2306977" y="1524000"/>
            <a:ext cx="4329350" cy="572600"/>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Physical Layout on the partition of a File system</a:t>
            </a:r>
            <a:endParaRPr lang="en-US" sz="1800" b="1" kern="0" dirty="0">
              <a:solidFill>
                <a:srgbClr val="C00000"/>
              </a:solidFill>
              <a:latin typeface="Times New Roman" pitchFamily="18" charset="0"/>
              <a:cs typeface="Times New Roman" pitchFamily="18" charset="0"/>
            </a:endParaRPr>
          </a:p>
        </p:txBody>
      </p:sp>
      <p:sp>
        <p:nvSpPr>
          <p:cNvPr id="20" name="Content Placeholder 2"/>
          <p:cNvSpPr txBox="1"/>
          <p:nvPr/>
        </p:nvSpPr>
        <p:spPr bwMode="auto">
          <a:xfrm>
            <a:off x="2459377" y="4090225"/>
            <a:ext cx="4551023" cy="329375"/>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hierarchical structure of files and directories</a:t>
            </a:r>
            <a:endParaRPr lang="en-US" sz="1800" b="1" kern="0" dirty="0">
              <a:solidFill>
                <a:srgbClr val="C00000"/>
              </a:solidFill>
              <a:latin typeface="Times New Roman" pitchFamily="18" charset="0"/>
              <a:cs typeface="Times New Roman" pitchFamily="18" charset="0"/>
            </a:endParaRPr>
          </a:p>
        </p:txBody>
      </p:sp>
      <p:sp>
        <p:nvSpPr>
          <p:cNvPr id="21" name="TextBox 20"/>
          <p:cNvSpPr txBox="1"/>
          <p:nvPr/>
        </p:nvSpPr>
        <p:spPr>
          <a:xfrm>
            <a:off x="6172200" y="4872335"/>
            <a:ext cx="2833665" cy="461665"/>
          </a:xfrm>
          <a:prstGeom prst="rect">
            <a:avLst/>
          </a:prstGeom>
          <a:noFill/>
        </p:spPr>
        <p:txBody>
          <a:bodyPr wrap="square">
            <a:spAutoFit/>
          </a:bodyPr>
          <a:lstStyle/>
          <a:p>
            <a:pPr algn="ctr"/>
            <a:r>
              <a:rPr lang="en-US" b="1" dirty="0">
                <a:latin typeface="Times New Roman" pitchFamily="18" charset="0"/>
                <a:cs typeface="Times New Roman" pitchFamily="18" charset="0"/>
              </a:rPr>
              <a:t>Partitioning</a:t>
            </a:r>
            <a:endParaRPr lang="en-US" b="1"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533400" y="266700"/>
            <a:ext cx="7772400" cy="838200"/>
          </a:xfrm>
        </p:spPr>
        <p:txBody>
          <a:bodyPr/>
          <a:lstStyle/>
          <a:p>
            <a:pPr algn="ct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 (cont’d)</a:t>
            </a:r>
            <a:endPar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7" name="Picture 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550" y="201613"/>
            <a:ext cx="14160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nternal Structure of UNIX Fil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820" y="3905173"/>
            <a:ext cx="3080065" cy="15004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2550" y="1459427"/>
            <a:ext cx="1849777" cy="830997"/>
          </a:xfrm>
          <a:prstGeom prst="rect">
            <a:avLst/>
          </a:prstGeom>
          <a:noFill/>
        </p:spPr>
        <p:txBody>
          <a:bodyPr wrap="square">
            <a:spAutoFit/>
          </a:bodyPr>
          <a:lstStyle/>
          <a:p>
            <a:pPr algn="ctr"/>
            <a:r>
              <a:rPr lang="en-US" b="1" dirty="0">
                <a:latin typeface="Times New Roman" pitchFamily="18" charset="0"/>
                <a:cs typeface="Times New Roman" pitchFamily="18" charset="0"/>
              </a:rPr>
              <a:t>An example of EXT2</a:t>
            </a:r>
            <a:endParaRPr lang="en-US" b="1" dirty="0">
              <a:latin typeface="Times New Roman" pitchFamily="18" charset="0"/>
              <a:cs typeface="Times New Roman" pitchFamily="18"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797" y="2115693"/>
            <a:ext cx="4161503" cy="171888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p:nvPr/>
        </p:nvSpPr>
        <p:spPr bwMode="auto">
          <a:xfrm>
            <a:off x="228600" y="4484914"/>
            <a:ext cx="1433750" cy="32940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User view</a:t>
            </a:r>
            <a:endParaRPr lang="en-US" sz="1800" b="1" kern="0" dirty="0">
              <a:solidFill>
                <a:srgbClr val="C00000"/>
              </a:solidFill>
              <a:latin typeface="Times New Roman" pitchFamily="18" charset="0"/>
              <a:cs typeface="Times New Roman" pitchFamily="18" charset="0"/>
            </a:endParaRPr>
          </a:p>
        </p:txBody>
      </p:sp>
      <p:sp>
        <p:nvSpPr>
          <p:cNvPr id="18" name="Content Placeholder 2"/>
          <p:cNvSpPr txBox="1"/>
          <p:nvPr/>
        </p:nvSpPr>
        <p:spPr bwMode="auto">
          <a:xfrm>
            <a:off x="152400" y="2718598"/>
            <a:ext cx="1433750" cy="32940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Our view</a:t>
            </a:r>
            <a:endParaRPr lang="en-US" sz="1800" b="1" kern="0" dirty="0">
              <a:solidFill>
                <a:srgbClr val="C00000"/>
              </a:solidFill>
              <a:latin typeface="Times New Roman" pitchFamily="18" charset="0"/>
              <a:cs typeface="Times New Roman" pitchFamily="18" charset="0"/>
            </a:endParaRPr>
          </a:p>
        </p:txBody>
      </p:sp>
      <p:sp>
        <p:nvSpPr>
          <p:cNvPr id="19" name="Content Placeholder 2"/>
          <p:cNvSpPr txBox="1"/>
          <p:nvPr/>
        </p:nvSpPr>
        <p:spPr bwMode="auto">
          <a:xfrm>
            <a:off x="1621177" y="2590800"/>
            <a:ext cx="4329350" cy="572600"/>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Physical Layout on the partition of a File system</a:t>
            </a:r>
            <a:endParaRPr lang="en-US" sz="1800" b="1" kern="0" dirty="0">
              <a:solidFill>
                <a:srgbClr val="C00000"/>
              </a:solidFill>
              <a:latin typeface="Times New Roman" pitchFamily="18" charset="0"/>
              <a:cs typeface="Times New Roman" pitchFamily="18" charset="0"/>
            </a:endParaRPr>
          </a:p>
        </p:txBody>
      </p:sp>
      <p:sp>
        <p:nvSpPr>
          <p:cNvPr id="20" name="Content Placeholder 2"/>
          <p:cNvSpPr txBox="1"/>
          <p:nvPr/>
        </p:nvSpPr>
        <p:spPr bwMode="auto">
          <a:xfrm>
            <a:off x="1773577" y="5157025"/>
            <a:ext cx="4551023" cy="329375"/>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hierarchical structure of files and directories</a:t>
            </a:r>
            <a:endParaRPr lang="en-US" sz="1800" b="1" kern="0" dirty="0">
              <a:solidFill>
                <a:srgbClr val="C00000"/>
              </a:solidFill>
              <a:latin typeface="Times New Roman" pitchFamily="18" charset="0"/>
              <a:cs typeface="Times New Roman" pitchFamily="18" charset="0"/>
            </a:endParaRPr>
          </a:p>
        </p:txBody>
      </p:sp>
      <p:sp>
        <p:nvSpPr>
          <p:cNvPr id="2" name="Left Brace 1"/>
          <p:cNvSpPr/>
          <p:nvPr/>
        </p:nvSpPr>
        <p:spPr bwMode="auto">
          <a:xfrm>
            <a:off x="5715000" y="1447800"/>
            <a:ext cx="650947" cy="2967205"/>
          </a:xfrm>
          <a:prstGeom prst="leftBrace">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22" name="TextBox 21"/>
          <p:cNvSpPr txBox="1"/>
          <p:nvPr/>
        </p:nvSpPr>
        <p:spPr>
          <a:xfrm>
            <a:off x="6456023" y="961571"/>
            <a:ext cx="1849777" cy="1200329"/>
          </a:xfrm>
          <a:prstGeom prst="rect">
            <a:avLst/>
          </a:prstGeom>
          <a:noFill/>
        </p:spPr>
        <p:txBody>
          <a:bodyPr wrap="square">
            <a:spAutoFit/>
          </a:bodyPr>
          <a:lstStyle/>
          <a:p>
            <a:pPr algn="ctr"/>
            <a:r>
              <a:rPr lang="en-US" b="1" dirty="0">
                <a:latin typeface="Times New Roman" pitchFamily="18" charset="0"/>
                <a:cs typeface="Times New Roman" pitchFamily="18" charset="0"/>
              </a:rPr>
              <a:t>Filesystem data structures</a:t>
            </a:r>
            <a:endParaRPr lang="en-US" b="1" dirty="0">
              <a:latin typeface="Times New Roman" pitchFamily="18" charset="0"/>
              <a:cs typeface="Times New Roman" pitchFamily="18" charset="0"/>
            </a:endParaRPr>
          </a:p>
        </p:txBody>
      </p:sp>
      <p:sp>
        <p:nvSpPr>
          <p:cNvPr id="23" name="TextBox 22"/>
          <p:cNvSpPr txBox="1"/>
          <p:nvPr/>
        </p:nvSpPr>
        <p:spPr>
          <a:xfrm>
            <a:off x="6477000" y="4206238"/>
            <a:ext cx="1849777" cy="461665"/>
          </a:xfrm>
          <a:prstGeom prst="rect">
            <a:avLst/>
          </a:prstGeom>
          <a:noFill/>
        </p:spPr>
        <p:txBody>
          <a:bodyPr wrap="square">
            <a:spAutoFit/>
          </a:bodyPr>
          <a:lstStyle/>
          <a:p>
            <a:pPr algn="ctr"/>
            <a:r>
              <a:rPr lang="en-US" b="1" dirty="0">
                <a:latin typeface="Times New Roman" pitchFamily="18" charset="0"/>
                <a:cs typeface="Times New Roman" pitchFamily="18" charset="0"/>
              </a:rPr>
              <a:t>User data</a:t>
            </a:r>
            <a:endParaRPr lang="en-US" b="1" dirty="0">
              <a:latin typeface="Times New Roman" pitchFamily="18" charset="0"/>
              <a:cs typeface="Times New Roman" pitchFamily="18" charset="0"/>
            </a:endParaRPr>
          </a:p>
        </p:txBody>
      </p:sp>
      <p:sp>
        <p:nvSpPr>
          <p:cNvPr id="24" name="TextBox 23"/>
          <p:cNvSpPr txBox="1"/>
          <p:nvPr/>
        </p:nvSpPr>
        <p:spPr>
          <a:xfrm>
            <a:off x="261257" y="6228360"/>
            <a:ext cx="5150525" cy="400110"/>
          </a:xfrm>
          <a:prstGeom prst="rect">
            <a:avLst/>
          </a:prstGeom>
          <a:noFill/>
        </p:spPr>
        <p:txBody>
          <a:bodyPr wrap="square">
            <a:spAutoFit/>
          </a:bodyPr>
          <a:lstStyle/>
          <a:p>
            <a:r>
              <a:rPr lang="en-US" sz="2000" dirty="0">
                <a:latin typeface="Times New Roman" pitchFamily="18" charset="0"/>
                <a:cs typeface="Times New Roman" pitchFamily="18" charset="0"/>
              </a:rPr>
              <a:t>[1] https://tldp.org/LDP/tlk/fs/filesystem.html</a:t>
            </a:r>
            <a:endParaRPr lang="en-US" sz="20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752600" y="76200"/>
            <a:ext cx="5867400" cy="838200"/>
          </a:xfrm>
        </p:spPr>
        <p:txBody>
          <a:bodyPr/>
          <a:lstStyle/>
          <a:p>
            <a:pPr algn="ct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 (cont’d)</a:t>
            </a:r>
            <a:endPar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6" name="AutoShape 9"/>
          <p:cNvSpPr>
            <a:spLocks noChangeArrowheads="1"/>
          </p:cNvSpPr>
          <p:nvPr/>
        </p:nvSpPr>
        <p:spPr bwMode="auto">
          <a:xfrm>
            <a:off x="4718050" y="914400"/>
            <a:ext cx="4349750" cy="2438400"/>
          </a:xfrm>
          <a:prstGeom prst="cloudCallout">
            <a:avLst>
              <a:gd name="adj1" fmla="val -39113"/>
              <a:gd name="adj2" fmla="val 2062"/>
            </a:avLst>
          </a:prstGeom>
          <a:noFill/>
          <a:ln w="9525">
            <a:solidFill>
              <a:schemeClr val="tx1"/>
            </a:solidFill>
            <a:round/>
          </a:ln>
        </p:spPr>
        <p:txBody>
          <a:bodyPr/>
          <a:lstStyle/>
          <a:p>
            <a:pPr algn="ctr"/>
            <a:r>
              <a:rPr lang="en-US" sz="36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How files are organized?</a:t>
            </a:r>
            <a:endParaRPr lang="en-US" sz="36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0" name="Picture 2" descr="http://peltjournal.files.wordpress.com/2013/11/13165375-well-organized-word-written-on-chalk-coar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19700" y="3602831"/>
            <a:ext cx="3387725" cy="25492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dn.freshome.com/wp-content/uploads/2010/09/image_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6" y="3759660"/>
            <a:ext cx="4086225" cy="27173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jamieraquel.files.wordpress.com/2011/03/organize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85820"/>
            <a:ext cx="1885950" cy="23574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playfullearning.net/wp-content/uploads/creative-spaces-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8223" y="743042"/>
            <a:ext cx="2305051" cy="323831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9602" y="3026522"/>
            <a:ext cx="826274" cy="1152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905000" y="76200"/>
            <a:ext cx="5867400" cy="838200"/>
          </a:xfrm>
        </p:spPr>
        <p:txBody>
          <a:bodyPr/>
          <a:lstStyle/>
          <a:p>
            <a:pPr algn="ct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 (cont’d)</a:t>
            </a:r>
            <a:endPar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6" name="AutoShape 9"/>
          <p:cNvSpPr>
            <a:spLocks noChangeArrowheads="1"/>
          </p:cNvSpPr>
          <p:nvPr/>
        </p:nvSpPr>
        <p:spPr bwMode="auto">
          <a:xfrm>
            <a:off x="4803775" y="838200"/>
            <a:ext cx="4187825" cy="2286000"/>
          </a:xfrm>
          <a:prstGeom prst="cloudCallout">
            <a:avLst>
              <a:gd name="adj1" fmla="val -39113"/>
              <a:gd name="adj2" fmla="val 2062"/>
            </a:avLst>
          </a:prstGeom>
          <a:noFill/>
          <a:ln w="9525">
            <a:solidFill>
              <a:schemeClr val="tx1"/>
            </a:solidFill>
            <a:round/>
          </a:ln>
        </p:spPr>
        <p:txBody>
          <a:bodyPr/>
          <a:lstStyle/>
          <a:p>
            <a:pPr algn="ctr"/>
            <a:r>
              <a:rPr lang="en-US" sz="36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How files are organized?</a:t>
            </a:r>
            <a:endParaRPr lang="en-US" sz="36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74" name="Picture 2" descr="http://kuiliu.files.wordpress.com/2009/04/messy_room_collection_0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6875" y="986981"/>
            <a:ext cx="4264025" cy="3198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teleread.com/wp-content/uploads/2013/12/messy1_0805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0" y="3124200"/>
            <a:ext cx="4286250" cy="296740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p:cNvSpPr txBox="1">
            <a:spLocks noChangeArrowheads="1"/>
          </p:cNvSpPr>
          <p:nvPr/>
        </p:nvSpPr>
        <p:spPr bwMode="auto">
          <a:xfrm>
            <a:off x="609600" y="4607902"/>
            <a:ext cx="3098800" cy="1030898"/>
          </a:xfrm>
          <a:prstGeom prst="rect">
            <a:avLst/>
          </a:prstGeom>
          <a:noFill/>
          <a:ln w="9525">
            <a:noFill/>
            <a:miter lim="800000"/>
          </a:ln>
          <a:effectLst>
            <a:outerShdw dist="45791" dir="2021404" algn="ctr" rotWithShape="0">
              <a:schemeClr val="bg1"/>
            </a:outerShdw>
          </a:effectLst>
        </p:spPr>
        <p:txBody>
          <a:bodyPr anchor="ctr"/>
          <a:lstStyle/>
          <a:p>
            <a:pPr algn="ctr" eaLnBrk="1" hangingPunct="1">
              <a:defRPr/>
            </a:pPr>
            <a:r>
              <a:rPr lang="en-US" altLang="zh-CN" sz="2800" b="1"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rPr>
              <a:t>Where is my book?</a:t>
            </a:r>
            <a:endParaRPr lang="en-US" altLang="zh-CN" sz="2800" b="1"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3532676"/>
            <a:ext cx="15621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609600" y="228600"/>
            <a:ext cx="7772400" cy="838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systems and Operating Systems</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Text Box 5"/>
          <p:cNvSpPr txBox="1">
            <a:spLocks noChangeArrowheads="1"/>
          </p:cNvSpPr>
          <p:nvPr/>
        </p:nvSpPr>
        <p:spPr bwMode="auto">
          <a:xfrm>
            <a:off x="152400" y="6019800"/>
            <a:ext cx="5292859" cy="646331"/>
          </a:xfrm>
          <a:prstGeom prst="rect">
            <a:avLst/>
          </a:prstGeom>
          <a:noFill/>
          <a:ln w="9525">
            <a:noFill/>
            <a:miter lim="800000"/>
          </a:ln>
        </p:spPr>
        <p:txBody>
          <a:bodyPr wrap="none">
            <a:spAutoFit/>
          </a:bodyPr>
          <a:lstStyle/>
          <a:p>
            <a:pPr>
              <a:spcBef>
                <a:spcPct val="0"/>
              </a:spcBef>
              <a:buClrTx/>
              <a:buSzTx/>
              <a:buFontTx/>
              <a:buNone/>
            </a:pPr>
            <a:r>
              <a:rPr lang="en-US" sz="1800" dirty="0">
                <a:latin typeface="Times New Roman" pitchFamily="18" charset="0"/>
                <a:cs typeface="Times New Roman" pitchFamily="18" charset="0"/>
              </a:rPr>
              <a:t>[1] An illustrated Guide to the File Systems. </a:t>
            </a:r>
            <a:endParaRPr lang="en-US" sz="1800" dirty="0">
              <a:latin typeface="Times New Roman" pitchFamily="18" charset="0"/>
              <a:cs typeface="Times New Roman" pitchFamily="18" charset="0"/>
            </a:endParaRPr>
          </a:p>
          <a:p>
            <a:pPr>
              <a:spcBef>
                <a:spcPct val="0"/>
              </a:spcBef>
              <a:buClrTx/>
              <a:buSzTx/>
              <a:buFontTx/>
              <a:buNone/>
            </a:pPr>
            <a:r>
              <a:rPr lang="en-US" sz="1800" dirty="0">
                <a:latin typeface="Times New Roman" pitchFamily="18" charset="0"/>
                <a:cs typeface="Times New Roman" pitchFamily="18" charset="0"/>
              </a:rPr>
              <a:t>http://www.karbosguide.com/hardware/module6a1.htm</a:t>
            </a:r>
            <a:endParaRPr lang="en-US" sz="1800" dirty="0">
              <a:latin typeface="Times New Roman" pitchFamily="18" charset="0"/>
              <a:cs typeface="Times New Roman" pitchFamily="18" charset="0"/>
            </a:endParaRPr>
          </a:p>
        </p:txBody>
      </p:sp>
      <p:pic>
        <p:nvPicPr>
          <p:cNvPr id="58370" name="Picture 2"/>
          <p:cNvPicPr>
            <a:picLocks noChangeAspect="1" noChangeArrowheads="1"/>
          </p:cNvPicPr>
          <p:nvPr/>
        </p:nvPicPr>
        <p:blipFill>
          <a:blip r:embed="rId1"/>
          <a:srcRect/>
          <a:stretch>
            <a:fillRect/>
          </a:stretch>
        </p:blipFill>
        <p:spPr bwMode="auto">
          <a:xfrm>
            <a:off x="685800" y="1295400"/>
            <a:ext cx="7772400" cy="4572000"/>
          </a:xfrm>
          <a:prstGeom prst="rect">
            <a:avLst/>
          </a:prstGeom>
          <a:noFill/>
          <a:ln w="9525">
            <a:noFill/>
            <a:miter lim="800000"/>
            <a:headEnd/>
            <a:tailEnd/>
          </a:ln>
          <a:effectLst/>
        </p:spPr>
      </p:pic>
      <p:sp>
        <p:nvSpPr>
          <p:cNvPr id="5" name="Rectangle 4"/>
          <p:cNvSpPr/>
          <p:nvPr/>
        </p:nvSpPr>
        <p:spPr bwMode="auto">
          <a:xfrm>
            <a:off x="685800" y="3886200"/>
            <a:ext cx="7696200" cy="609600"/>
          </a:xfrm>
          <a:prstGeom prst="rect">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994650" y="6324600"/>
            <a:ext cx="768350" cy="457200"/>
          </a:xfrm>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609600" y="304800"/>
            <a:ext cx="7772400" cy="838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systems and Operating Systems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Text Box 5"/>
          <p:cNvSpPr txBox="1">
            <a:spLocks noChangeArrowheads="1"/>
          </p:cNvSpPr>
          <p:nvPr/>
        </p:nvSpPr>
        <p:spPr bwMode="auto">
          <a:xfrm>
            <a:off x="152400" y="6096000"/>
            <a:ext cx="5292859" cy="646331"/>
          </a:xfrm>
          <a:prstGeom prst="rect">
            <a:avLst/>
          </a:prstGeom>
          <a:noFill/>
          <a:ln w="9525">
            <a:noFill/>
            <a:miter lim="800000"/>
          </a:ln>
        </p:spPr>
        <p:txBody>
          <a:bodyPr wrap="none">
            <a:spAutoFit/>
          </a:bodyPr>
          <a:lstStyle/>
          <a:p>
            <a:pPr>
              <a:spcBef>
                <a:spcPct val="0"/>
              </a:spcBef>
              <a:buClrTx/>
              <a:buSzTx/>
              <a:buFontTx/>
              <a:buNone/>
            </a:pPr>
            <a:r>
              <a:rPr lang="en-US" sz="1800" dirty="0">
                <a:latin typeface="Times New Roman" pitchFamily="18" charset="0"/>
                <a:cs typeface="Times New Roman" pitchFamily="18" charset="0"/>
              </a:rPr>
              <a:t>[1] An illustrated Guide to the File Systems. </a:t>
            </a:r>
            <a:endParaRPr lang="en-US" sz="1800" dirty="0">
              <a:latin typeface="Times New Roman" pitchFamily="18" charset="0"/>
              <a:cs typeface="Times New Roman" pitchFamily="18" charset="0"/>
            </a:endParaRPr>
          </a:p>
          <a:p>
            <a:pPr>
              <a:spcBef>
                <a:spcPct val="0"/>
              </a:spcBef>
              <a:buClrTx/>
              <a:buSzTx/>
              <a:buFontTx/>
              <a:buNone/>
            </a:pPr>
            <a:r>
              <a:rPr lang="en-US" sz="1800" dirty="0">
                <a:latin typeface="Times New Roman" pitchFamily="18" charset="0"/>
                <a:cs typeface="Times New Roman" pitchFamily="18" charset="0"/>
              </a:rPr>
              <a:t>http://www.karbosguide.com/hardware/module6a1.htm</a:t>
            </a:r>
            <a:endParaRPr lang="en-US" sz="1800" dirty="0">
              <a:latin typeface="Times New Roman" pitchFamily="18" charset="0"/>
              <a:cs typeface="Times New Roman" pitchFamily="18" charset="0"/>
            </a:endParaRPr>
          </a:p>
        </p:txBody>
      </p:sp>
      <p:pic>
        <p:nvPicPr>
          <p:cNvPr id="6" name="Picture 2" descr="http://www.karbosguide.com/images/u1901.gif"/>
          <p:cNvPicPr>
            <a:picLocks noChangeAspect="1" noChangeArrowheads="1"/>
          </p:cNvPicPr>
          <p:nvPr/>
        </p:nvPicPr>
        <p:blipFill>
          <a:blip r:embed="rId1"/>
          <a:srcRect/>
          <a:stretch>
            <a:fillRect/>
          </a:stretch>
        </p:blipFill>
        <p:spPr bwMode="auto">
          <a:xfrm>
            <a:off x="1905000" y="1371600"/>
            <a:ext cx="5410200" cy="4267200"/>
          </a:xfrm>
          <a:prstGeom prst="rect">
            <a:avLst/>
          </a:prstGeom>
          <a:noFill/>
        </p:spPr>
      </p:pic>
      <p:cxnSp>
        <p:nvCxnSpPr>
          <p:cNvPr id="8" name="Straight Connector 6"/>
          <p:cNvCxnSpPr>
            <a:cxnSpLocks noChangeShapeType="1"/>
          </p:cNvCxnSpPr>
          <p:nvPr/>
        </p:nvCxnSpPr>
        <p:spPr bwMode="auto">
          <a:xfrm rot="5400000">
            <a:off x="2896394" y="3123405"/>
            <a:ext cx="1217613" cy="1588"/>
          </a:xfrm>
          <a:prstGeom prst="line">
            <a:avLst/>
          </a:prstGeom>
          <a:noFill/>
          <a:ln w="66675" algn="ctr">
            <a:solidFill>
              <a:srgbClr val="00B050"/>
            </a:solidFill>
            <a:round/>
            <a:tailEnd type="triangle" w="med" len="med"/>
          </a:ln>
        </p:spPr>
      </p:cxnSp>
      <p:sp>
        <p:nvSpPr>
          <p:cNvPr id="12" name="Rectangle 2"/>
          <p:cNvSpPr txBox="1">
            <a:spLocks noChangeArrowheads="1"/>
          </p:cNvSpPr>
          <p:nvPr/>
        </p:nvSpPr>
        <p:spPr bwMode="auto">
          <a:xfrm>
            <a:off x="1981200" y="2628900"/>
            <a:ext cx="1600200" cy="838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mj-lt"/>
                <a:ea typeface="+mj-ea"/>
                <a:cs typeface="+mj-cs"/>
              </a:rPr>
              <a:t>stored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pic>
        <p:nvPicPr>
          <p:cNvPr id="102402" name="Picture 2" descr="http://sharepointdotnetwiki.iblogger.org/wp-content/uploads/2009/10/microsoft-word-2007.jpg"/>
          <p:cNvPicPr>
            <a:picLocks noChangeAspect="1" noChangeArrowheads="1"/>
          </p:cNvPicPr>
          <p:nvPr/>
        </p:nvPicPr>
        <p:blipFill>
          <a:blip r:embed="rId2" cstate="print"/>
          <a:srcRect/>
          <a:stretch>
            <a:fillRect/>
          </a:stretch>
        </p:blipFill>
        <p:spPr bwMode="auto">
          <a:xfrm>
            <a:off x="4800600" y="1219200"/>
            <a:ext cx="609600" cy="609600"/>
          </a:xfrm>
          <a:prstGeom prst="rect">
            <a:avLst/>
          </a:prstGeom>
          <a:noFill/>
        </p:spPr>
      </p:pic>
      <p:pic>
        <p:nvPicPr>
          <p:cNvPr id="1026" name="Picture 2" descr="http://www.virtualtypeworkshops.com/graphics/computer-us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838200"/>
            <a:ext cx="952500" cy="101917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p:nvPr/>
        </p:nvSpPr>
        <p:spPr bwMode="auto">
          <a:xfrm>
            <a:off x="7054851" y="3327797"/>
            <a:ext cx="1936749" cy="329406"/>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(e.g., FAT, NTFS)</a:t>
            </a:r>
            <a:endParaRPr lang="en-US" sz="1800" b="1" kern="0" dirty="0">
              <a:solidFill>
                <a:srgbClr val="C00000"/>
              </a:solidFill>
              <a:latin typeface="Times New Roman" pitchFamily="18" charset="0"/>
              <a:cs typeface="Times New Roman" pitchFamily="18" charset="0"/>
            </a:endParaRPr>
          </a:p>
        </p:txBody>
      </p:sp>
      <p:pic>
        <p:nvPicPr>
          <p:cNvPr id="11" name="Picture 2" descr="HARD DISK !"/>
          <p:cNvPicPr>
            <a:picLocks noChangeAspect="1" noChangeArrowheads="1"/>
          </p:cNvPicPr>
          <p:nvPr/>
        </p:nvPicPr>
        <p:blipFill>
          <a:blip r:embed="rId4"/>
          <a:srcRect/>
          <a:stretch>
            <a:fillRect/>
          </a:stretch>
        </p:blipFill>
        <p:spPr bwMode="auto">
          <a:xfrm>
            <a:off x="4800600" y="4076698"/>
            <a:ext cx="1371600" cy="6858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990600" y="2286000"/>
            <a:ext cx="7772400" cy="12192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Disk Allocation Methods</a:t>
            </a:r>
            <a:endPar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533400" y="381000"/>
            <a:ext cx="7772400" cy="1219200"/>
          </a:xfrm>
        </p:spPr>
        <p:txBody>
          <a:bodyPr/>
          <a:lstStyle/>
          <a:p>
            <a:pPr algn="ct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Three Kinds of File Allocation</a:t>
            </a:r>
            <a:endPar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4294967295"/>
          </p:nvPr>
        </p:nvSpPr>
        <p:spPr>
          <a:xfrm>
            <a:off x="225424" y="1752600"/>
            <a:ext cx="7772400" cy="3352799"/>
          </a:xfrm>
        </p:spPr>
        <p:txBody>
          <a:bodyPr/>
          <a:lstStyle/>
          <a:p>
            <a:pPr marL="0" lvl="1" indent="0" algn="just">
              <a:buFont typeface="Wingdings" panose="05000000000000000000" pitchFamily="2" charset="2"/>
              <a:buChar char="q"/>
            </a:pP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Contiguous Allocation</a:t>
            </a: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lvl="1" indent="0" algn="just">
              <a:buNone/>
            </a:pP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lvl="1" indent="0" algn="just">
              <a:buFont typeface="Wingdings" panose="05000000000000000000" pitchFamily="2" charset="2"/>
              <a:buChar char="q"/>
            </a:pP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Linked Allocation</a:t>
            </a: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lvl="1" indent="0" algn="just">
              <a:buFont typeface="Wingdings" panose="05000000000000000000" pitchFamily="2" charset="2"/>
              <a:buChar char="q"/>
            </a:pP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marL="0" lvl="1" indent="0" algn="just">
              <a:buFont typeface="Wingdings" panose="05000000000000000000" pitchFamily="2" charset="2"/>
              <a:buChar char="q"/>
            </a:pP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Indexed Allocation</a:t>
            </a: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16386" name="Picture 2" descr="http://tbn1.google.com/images?q=tbn:eHLdo0IA68wNHM:http://www.darwinbiz.com/imgs/strategy.jpg"/>
          <p:cNvPicPr>
            <a:picLocks noChangeAspect="1" noChangeArrowheads="1"/>
          </p:cNvPicPr>
          <p:nvPr/>
        </p:nvPicPr>
        <p:blipFill>
          <a:blip r:embed="rId1"/>
          <a:srcRect/>
          <a:stretch>
            <a:fillRect/>
          </a:stretch>
        </p:blipFill>
        <p:spPr bwMode="auto">
          <a:xfrm>
            <a:off x="6674524" y="3428999"/>
            <a:ext cx="1381125" cy="914401"/>
          </a:xfrm>
          <a:prstGeom prst="rect">
            <a:avLst/>
          </a:prstGeom>
          <a:noFill/>
        </p:spPr>
      </p:pic>
      <p:sp>
        <p:nvSpPr>
          <p:cNvPr id="6" name="Rectangle 6"/>
          <p:cNvSpPr>
            <a:spLocks noChangeArrowheads="1"/>
          </p:cNvSpPr>
          <p:nvPr/>
        </p:nvSpPr>
        <p:spPr bwMode="auto">
          <a:xfrm rot="1448138">
            <a:off x="4097510" y="2139786"/>
            <a:ext cx="5154029" cy="638026"/>
          </a:xfrm>
          <a:prstGeom prst="rect">
            <a:avLst/>
          </a:prstGeom>
          <a:noFill/>
          <a:ln w="9525">
            <a:noFill/>
            <a:miter lim="800000"/>
          </a:ln>
        </p:spPr>
        <p:txBody>
          <a:bodyPr anchor="ctr"/>
          <a:lstStyle/>
          <a:p>
            <a:pPr algn="ctr">
              <a:defRPr/>
            </a:pPr>
            <a:r>
              <a:rPr lang="en-CA" sz="28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Many Disk Allocation Methods</a:t>
            </a:r>
            <a:endParaRPr lang="en-US" sz="28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 name="Picture 1"/>
          <p:cNvPicPr>
            <a:picLocks noChangeAspect="1"/>
          </p:cNvPicPr>
          <p:nvPr/>
        </p:nvPicPr>
        <p:blipFill>
          <a:blip r:embed="rId2"/>
          <a:stretch>
            <a:fillRect/>
          </a:stretch>
        </p:blipFill>
        <p:spPr>
          <a:xfrm>
            <a:off x="0" y="0"/>
            <a:ext cx="1211140" cy="1050572"/>
          </a:xfrm>
          <a:prstGeom prst="rect">
            <a:avLst/>
          </a:prstGeom>
        </p:spPr>
      </p:pic>
      <p:sp>
        <p:nvSpPr>
          <p:cNvPr id="8" name="Text Box 5"/>
          <p:cNvSpPr txBox="1">
            <a:spLocks noChangeArrowheads="1"/>
          </p:cNvSpPr>
          <p:nvPr/>
        </p:nvSpPr>
        <p:spPr bwMode="auto">
          <a:xfrm>
            <a:off x="152400" y="6096000"/>
            <a:ext cx="5292859" cy="646331"/>
          </a:xfrm>
          <a:prstGeom prst="rect">
            <a:avLst/>
          </a:prstGeom>
          <a:noFill/>
          <a:ln w="9525">
            <a:noFill/>
            <a:miter lim="800000"/>
          </a:ln>
        </p:spPr>
        <p:txBody>
          <a:bodyPr wrap="none">
            <a:spAutoFit/>
          </a:bodyPr>
          <a:lstStyle/>
          <a:p>
            <a:pPr>
              <a:spcBef>
                <a:spcPct val="0"/>
              </a:spcBef>
              <a:buClrTx/>
              <a:buSzTx/>
              <a:buFontTx/>
              <a:buNone/>
            </a:pPr>
            <a:r>
              <a:rPr lang="fr-FR" sz="1800" dirty="0">
                <a:latin typeface="Times New Roman" pitchFamily="18" charset="0"/>
                <a:cs typeface="Times New Roman" pitchFamily="18" charset="0"/>
              </a:rPr>
              <a:t>[1] File Allocation Methods</a:t>
            </a:r>
            <a:endParaRPr lang="fr-FR" sz="1800" dirty="0">
              <a:latin typeface="Times New Roman" pitchFamily="18" charset="0"/>
              <a:cs typeface="Times New Roman" pitchFamily="18" charset="0"/>
            </a:endParaRPr>
          </a:p>
          <a:p>
            <a:pPr>
              <a:spcBef>
                <a:spcPct val="0"/>
              </a:spcBef>
              <a:buClrTx/>
              <a:buSzTx/>
              <a:buFontTx/>
              <a:buNone/>
            </a:pPr>
            <a:r>
              <a:rPr lang="fr-FR" sz="1800" dirty="0">
                <a:latin typeface="Times New Roman" pitchFamily="18" charset="0"/>
                <a:cs typeface="Times New Roman" pitchFamily="18" charset="0"/>
              </a:rPr>
              <a:t>https://www.geeksforgeeks.org/file-allocation-methods/</a:t>
            </a:r>
            <a:endParaRPr lang="en-US" sz="1800"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533400" y="152400"/>
            <a:ext cx="7772400" cy="8382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Contiguous Allocation</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8131" name="Rectangle 1027"/>
          <p:cNvSpPr>
            <a:spLocks noGrp="1" noChangeArrowheads="1"/>
          </p:cNvSpPr>
          <p:nvPr>
            <p:ph type="body" idx="1"/>
          </p:nvPr>
        </p:nvSpPr>
        <p:spPr>
          <a:xfrm>
            <a:off x="304800" y="1257300"/>
            <a:ext cx="6096000" cy="2133600"/>
          </a:xfrm>
        </p:spPr>
        <p:txBody>
          <a:bodyPr/>
          <a:lstStyle/>
          <a:p>
            <a:r>
              <a:rPr lang="en-US" dirty="0">
                <a:latin typeface="Times New Roman" pitchFamily="18" charset="0"/>
                <a:cs typeface="Times New Roman" pitchFamily="18" charset="0"/>
              </a:rPr>
              <a:t>File is stored in contiguous blocks on disk</a:t>
            </a:r>
            <a:endParaRPr lang="en-US" dirty="0">
              <a:latin typeface="Times New Roman" pitchFamily="18" charset="0"/>
              <a:cs typeface="Times New Roman" pitchFamily="18" charset="0"/>
            </a:endParaRPr>
          </a:p>
          <a:p>
            <a:pPr lvl="1"/>
            <a:r>
              <a:rPr lang="en-US" b="1" dirty="0">
                <a:solidFill>
                  <a:srgbClr val="FF0000"/>
                </a:solidFill>
                <a:latin typeface="Times New Roman" pitchFamily="18" charset="0"/>
                <a:cs typeface="Times New Roman" pitchFamily="18" charset="0"/>
              </a:rPr>
              <a:t>File descriptor</a:t>
            </a:r>
            <a:r>
              <a:rPr lang="en-US" dirty="0">
                <a:latin typeface="Times New Roman" pitchFamily="18" charset="0"/>
                <a:cs typeface="Times New Roman" pitchFamily="18" charset="0"/>
              </a:rPr>
              <a:t>: </a:t>
            </a:r>
            <a:r>
              <a:rPr lang="en-US" b="1" u="sng" dirty="0">
                <a:latin typeface="Times New Roman" pitchFamily="18" charset="0"/>
                <a:cs typeface="Times New Roman" pitchFamily="18" charset="0"/>
              </a:rPr>
              <a:t>first block address</a:t>
            </a:r>
            <a:r>
              <a:rPr lang="en-US" dirty="0">
                <a:latin typeface="Times New Roman" pitchFamily="18" charset="0"/>
                <a:cs typeface="Times New Roman" pitchFamily="18" charset="0"/>
              </a:rPr>
              <a:t>, </a:t>
            </a:r>
            <a:r>
              <a:rPr lang="en-US" b="1" u="sng" dirty="0">
                <a:latin typeface="Times New Roman" pitchFamily="18" charset="0"/>
                <a:cs typeface="Times New Roman" pitchFamily="18" charset="0"/>
              </a:rPr>
              <a:t>file size</a:t>
            </a:r>
            <a:endParaRPr lang="en-US" b="1" u="sng" dirty="0">
              <a:latin typeface="Times New Roman" pitchFamily="18" charset="0"/>
              <a:cs typeface="Times New Roman" pitchFamily="18" charset="0"/>
            </a:endParaRPr>
          </a:p>
        </p:txBody>
      </p:sp>
      <p:sp>
        <p:nvSpPr>
          <p:cNvPr id="4" name="灯片编号占位符 2"/>
          <p:cNvSpPr txBox="1">
            <a:spLocks noGrp="1"/>
          </p:cNvSpPr>
          <p:nvPr/>
        </p:nvSpPr>
        <p:spPr bwMode="auto">
          <a:xfrm>
            <a:off x="8223250" y="63246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54274" name="Picture 2"/>
          <p:cNvPicPr>
            <a:picLocks noChangeAspect="1" noChangeArrowheads="1"/>
          </p:cNvPicPr>
          <p:nvPr/>
        </p:nvPicPr>
        <p:blipFill>
          <a:blip r:embed="rId1"/>
          <a:srcRect/>
          <a:stretch>
            <a:fillRect/>
          </a:stretch>
        </p:blipFill>
        <p:spPr bwMode="auto">
          <a:xfrm>
            <a:off x="990600" y="3314700"/>
            <a:ext cx="5257800" cy="1485900"/>
          </a:xfrm>
          <a:prstGeom prst="rect">
            <a:avLst/>
          </a:prstGeom>
          <a:noFill/>
          <a:ln w="9525">
            <a:noFill/>
            <a:miter lim="800000"/>
            <a:headEnd/>
            <a:tailEnd/>
          </a:ln>
          <a:effectLst/>
        </p:spPr>
      </p:pic>
      <p:sp>
        <p:nvSpPr>
          <p:cNvPr id="6" name="Rectangle 6"/>
          <p:cNvSpPr>
            <a:spLocks noChangeArrowheads="1"/>
          </p:cNvSpPr>
          <p:nvPr/>
        </p:nvSpPr>
        <p:spPr bwMode="auto">
          <a:xfrm>
            <a:off x="7162800" y="1143000"/>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7" name="Rectangle 6"/>
          <p:cNvSpPr>
            <a:spLocks noChangeArrowheads="1"/>
          </p:cNvSpPr>
          <p:nvPr/>
        </p:nvSpPr>
        <p:spPr bwMode="auto">
          <a:xfrm>
            <a:off x="7162800" y="1619251"/>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8" name="Rectangle 6"/>
          <p:cNvSpPr>
            <a:spLocks noChangeArrowheads="1"/>
          </p:cNvSpPr>
          <p:nvPr/>
        </p:nvSpPr>
        <p:spPr bwMode="auto">
          <a:xfrm>
            <a:off x="7162800" y="2076451"/>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9" name="Rectangle 8"/>
          <p:cNvSpPr>
            <a:spLocks noChangeArrowheads="1"/>
          </p:cNvSpPr>
          <p:nvPr/>
        </p:nvSpPr>
        <p:spPr bwMode="auto">
          <a:xfrm>
            <a:off x="7162800" y="2552702"/>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0" name="Rectangle 6"/>
          <p:cNvSpPr>
            <a:spLocks noChangeArrowheads="1"/>
          </p:cNvSpPr>
          <p:nvPr/>
        </p:nvSpPr>
        <p:spPr bwMode="auto">
          <a:xfrm>
            <a:off x="7162800" y="3067047"/>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1" name="Rectangle 10"/>
          <p:cNvSpPr>
            <a:spLocks noChangeArrowheads="1"/>
          </p:cNvSpPr>
          <p:nvPr/>
        </p:nvSpPr>
        <p:spPr bwMode="auto">
          <a:xfrm>
            <a:off x="7162800" y="3543298"/>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2" name="Rectangle 6"/>
          <p:cNvSpPr>
            <a:spLocks noChangeArrowheads="1"/>
          </p:cNvSpPr>
          <p:nvPr/>
        </p:nvSpPr>
        <p:spPr bwMode="auto">
          <a:xfrm>
            <a:off x="7162800" y="4324349"/>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3" name="Rectangle 12"/>
          <p:cNvSpPr>
            <a:spLocks noChangeArrowheads="1"/>
          </p:cNvSpPr>
          <p:nvPr/>
        </p:nvSpPr>
        <p:spPr bwMode="auto">
          <a:xfrm>
            <a:off x="7162800" y="4781549"/>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4" name="Rectangle 6"/>
          <p:cNvSpPr>
            <a:spLocks noChangeArrowheads="1"/>
          </p:cNvSpPr>
          <p:nvPr/>
        </p:nvSpPr>
        <p:spPr bwMode="auto">
          <a:xfrm>
            <a:off x="6553200" y="1143000"/>
            <a:ext cx="6096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5</a:t>
            </a:r>
            <a:endParaRPr lang="en-US" sz="2000" b="1" dirty="0">
              <a:solidFill>
                <a:srgbClr val="00B050"/>
              </a:solidFill>
              <a:effectLst>
                <a:outerShdw blurRad="38100" dist="38100" dir="2700000" algn="tl">
                  <a:srgbClr val="000000">
                    <a:alpha val="43137"/>
                  </a:srgbClr>
                </a:outerShdw>
              </a:effectLst>
            </a:endParaRPr>
          </a:p>
        </p:txBody>
      </p:sp>
      <p:sp>
        <p:nvSpPr>
          <p:cNvPr id="15" name="Rectangle 6"/>
          <p:cNvSpPr>
            <a:spLocks noChangeArrowheads="1"/>
          </p:cNvSpPr>
          <p:nvPr/>
        </p:nvSpPr>
        <p:spPr bwMode="auto">
          <a:xfrm>
            <a:off x="6248400" y="4305299"/>
            <a:ext cx="9144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18</a:t>
            </a:r>
            <a:endParaRPr lang="en-US" sz="2000" b="1" dirty="0">
              <a:solidFill>
                <a:srgbClr val="00B050"/>
              </a:solidFill>
              <a:effectLst>
                <a:outerShdw blurRad="38100" dist="38100" dir="2700000" algn="tl">
                  <a:srgbClr val="000000">
                    <a:alpha val="43137"/>
                  </a:srgbClr>
                </a:outerShdw>
              </a:effectLst>
            </a:endParaRPr>
          </a:p>
        </p:txBody>
      </p:sp>
      <p:sp>
        <p:nvSpPr>
          <p:cNvPr id="16" name="Rectangle 6"/>
          <p:cNvSpPr>
            <a:spLocks noChangeArrowheads="1"/>
          </p:cNvSpPr>
          <p:nvPr/>
        </p:nvSpPr>
        <p:spPr bwMode="auto">
          <a:xfrm>
            <a:off x="7467600" y="3771899"/>
            <a:ext cx="914400" cy="495301"/>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endParaRPr>
          </a:p>
        </p:txBody>
      </p:sp>
      <p:sp>
        <p:nvSpPr>
          <p:cNvPr id="17" name="Rectangle 6"/>
          <p:cNvSpPr>
            <a:spLocks noChangeArrowheads="1"/>
          </p:cNvSpPr>
          <p:nvPr/>
        </p:nvSpPr>
        <p:spPr bwMode="auto">
          <a:xfrm>
            <a:off x="7391400" y="533400"/>
            <a:ext cx="914400" cy="495301"/>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endParaRPr>
          </a:p>
        </p:txBody>
      </p:sp>
      <p:sp>
        <p:nvSpPr>
          <p:cNvPr id="18" name="Rectangle 17"/>
          <p:cNvSpPr>
            <a:spLocks noChangeArrowheads="1"/>
          </p:cNvSpPr>
          <p:nvPr/>
        </p:nvSpPr>
        <p:spPr bwMode="auto">
          <a:xfrm>
            <a:off x="7162800" y="5257800"/>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9" name="Rectangle 6"/>
          <p:cNvSpPr>
            <a:spLocks noChangeArrowheads="1"/>
          </p:cNvSpPr>
          <p:nvPr/>
        </p:nvSpPr>
        <p:spPr bwMode="auto">
          <a:xfrm>
            <a:off x="7467600" y="5562600"/>
            <a:ext cx="914400" cy="495301"/>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endParaRPr>
          </a:p>
        </p:txBody>
      </p:sp>
      <p:grpSp>
        <p:nvGrpSpPr>
          <p:cNvPr id="33" name="Group 32"/>
          <p:cNvGrpSpPr/>
          <p:nvPr/>
        </p:nvGrpSpPr>
        <p:grpSpPr>
          <a:xfrm>
            <a:off x="2281962" y="5087142"/>
            <a:ext cx="2518638" cy="1546723"/>
            <a:chOff x="2281962" y="5087142"/>
            <a:chExt cx="2518638" cy="1546723"/>
          </a:xfrm>
        </p:grpSpPr>
        <p:sp>
          <p:nvSpPr>
            <p:cNvPr id="20" name="Text Box 5"/>
            <p:cNvSpPr txBox="1">
              <a:spLocks noChangeArrowheads="1"/>
            </p:cNvSpPr>
            <p:nvPr/>
          </p:nvSpPr>
          <p:spPr bwMode="auto">
            <a:xfrm>
              <a:off x="2281962" y="6172200"/>
              <a:ext cx="2518638" cy="461665"/>
            </a:xfrm>
            <a:prstGeom prst="rect">
              <a:avLst/>
            </a:prstGeom>
            <a:noFill/>
            <a:ln w="9525">
              <a:noFill/>
              <a:miter lim="800000"/>
            </a:ln>
          </p:spPr>
          <p:txBody>
            <a:bodyPr wrap="none">
              <a:spAutoFit/>
            </a:bodyPr>
            <a:lstStyle/>
            <a:p>
              <a:pPr>
                <a:spcBef>
                  <a:spcPct val="0"/>
                </a:spcBef>
                <a:buClrTx/>
                <a:buSzTx/>
                <a:buFontTx/>
                <a:buNone/>
              </a:pPr>
              <a:r>
                <a:rPr lang="en-US" b="1" dirty="0">
                  <a:solidFill>
                    <a:schemeClr val="accent2"/>
                  </a:solidFill>
                  <a:effectLst>
                    <a:outerShdw blurRad="38100" dist="38100" dir="2700000" algn="tl">
                      <a:srgbClr val="000000">
                        <a:alpha val="43137"/>
                      </a:srgbClr>
                    </a:outerShdw>
                  </a:effectLst>
                </a:rPr>
                <a:t>Structural data</a:t>
              </a:r>
              <a:endParaRPr lang="en-US" b="1" dirty="0">
                <a:solidFill>
                  <a:schemeClr val="accent2"/>
                </a:solidFill>
                <a:effectLst>
                  <a:outerShdw blurRad="38100" dist="38100" dir="2700000" algn="tl">
                    <a:srgbClr val="000000">
                      <a:alpha val="43137"/>
                    </a:srgbClr>
                  </a:outerShdw>
                </a:effectLst>
              </a:endParaRPr>
            </a:p>
          </p:txBody>
        </p:sp>
        <p:cxnSp>
          <p:nvCxnSpPr>
            <p:cNvPr id="29" name="Straight Arrow Connector 28"/>
            <p:cNvCxnSpPr/>
            <p:nvPr/>
          </p:nvCxnSpPr>
          <p:spPr bwMode="auto">
            <a:xfrm rot="5400000" flipH="1" flipV="1">
              <a:off x="3039666" y="5628877"/>
              <a:ext cx="1085057" cy="1588"/>
            </a:xfrm>
            <a:prstGeom prst="straightConnector1">
              <a:avLst/>
            </a:prstGeom>
            <a:noFill/>
            <a:ln w="79375" cap="flat" cmpd="sng" algn="ctr">
              <a:solidFill>
                <a:schemeClr val="accent2"/>
              </a:solidFill>
              <a:prstDash val="solid"/>
              <a:round/>
              <a:headEnd type="none" w="med" len="med"/>
              <a:tailEnd type="triangle"/>
            </a:ln>
            <a:effectLst/>
          </p:spPr>
        </p:cxnSp>
      </p:grpSp>
      <p:grpSp>
        <p:nvGrpSpPr>
          <p:cNvPr id="34" name="Group 33"/>
          <p:cNvGrpSpPr/>
          <p:nvPr/>
        </p:nvGrpSpPr>
        <p:grpSpPr>
          <a:xfrm>
            <a:off x="7082732" y="5962650"/>
            <a:ext cx="1680268" cy="895350"/>
            <a:chOff x="7082732" y="5962650"/>
            <a:chExt cx="1680268" cy="895350"/>
          </a:xfrm>
        </p:grpSpPr>
        <p:sp>
          <p:nvSpPr>
            <p:cNvPr id="21" name="Text Box 5"/>
            <p:cNvSpPr txBox="1">
              <a:spLocks noChangeArrowheads="1"/>
            </p:cNvSpPr>
            <p:nvPr/>
          </p:nvSpPr>
          <p:spPr bwMode="auto">
            <a:xfrm>
              <a:off x="7082732" y="6396335"/>
              <a:ext cx="1680268" cy="461665"/>
            </a:xfrm>
            <a:prstGeom prst="rect">
              <a:avLst/>
            </a:prstGeom>
            <a:noFill/>
            <a:ln w="9525">
              <a:noFill/>
              <a:miter lim="800000"/>
            </a:ln>
          </p:spPr>
          <p:txBody>
            <a:bodyPr wrap="none">
              <a:spAutoFit/>
            </a:bodyPr>
            <a:lstStyle/>
            <a:p>
              <a:pPr>
                <a:spcBef>
                  <a:spcPct val="0"/>
                </a:spcBef>
                <a:buClrTx/>
                <a:buSzTx/>
                <a:buFontTx/>
                <a:buNone/>
              </a:pPr>
              <a:r>
                <a:rPr lang="en-US" b="1" dirty="0">
                  <a:solidFill>
                    <a:schemeClr val="accent2"/>
                  </a:solidFill>
                  <a:effectLst>
                    <a:outerShdw blurRad="38100" dist="38100" dir="2700000" algn="tl">
                      <a:srgbClr val="000000">
                        <a:alpha val="43137"/>
                      </a:srgbClr>
                    </a:outerShdw>
                  </a:effectLst>
                </a:rPr>
                <a:t>User data</a:t>
              </a:r>
              <a:endParaRPr lang="en-US" b="1" dirty="0">
                <a:solidFill>
                  <a:schemeClr val="accent2"/>
                </a:solidFill>
                <a:effectLst>
                  <a:outerShdw blurRad="38100" dist="38100" dir="2700000" algn="tl">
                    <a:srgbClr val="000000">
                      <a:alpha val="43137"/>
                    </a:srgbClr>
                  </a:outerShdw>
                </a:effectLst>
              </a:endParaRPr>
            </a:p>
          </p:txBody>
        </p:sp>
        <p:cxnSp>
          <p:nvCxnSpPr>
            <p:cNvPr id="31" name="Straight Arrow Connector 30"/>
            <p:cNvCxnSpPr/>
            <p:nvPr/>
          </p:nvCxnSpPr>
          <p:spPr bwMode="auto">
            <a:xfrm rot="5400000" flipH="1" flipV="1">
              <a:off x="7666830" y="6219030"/>
              <a:ext cx="514349" cy="1590"/>
            </a:xfrm>
            <a:prstGeom prst="straightConnector1">
              <a:avLst/>
            </a:prstGeom>
            <a:noFill/>
            <a:ln w="79375" cap="flat" cmpd="sng" algn="ctr">
              <a:solidFill>
                <a:schemeClr val="accent2"/>
              </a:solidFill>
              <a:prstDash val="solid"/>
              <a:round/>
              <a:headEnd type="none" w="med" len="med"/>
              <a:tailEnd type="triangle"/>
            </a:ln>
            <a:effectLst/>
          </p:spPr>
        </p:cxnSp>
      </p:grpSp>
      <p:sp>
        <p:nvSpPr>
          <p:cNvPr id="26" name="AutoShape 9"/>
          <p:cNvSpPr>
            <a:spLocks noChangeArrowheads="1"/>
          </p:cNvSpPr>
          <p:nvPr/>
        </p:nvSpPr>
        <p:spPr bwMode="auto">
          <a:xfrm>
            <a:off x="4267200" y="4953000"/>
            <a:ext cx="2815532" cy="1219200"/>
          </a:xfrm>
          <a:prstGeom prst="cloudCallout">
            <a:avLst>
              <a:gd name="adj1" fmla="val -18968"/>
              <a:gd name="adj2" fmla="val -47251"/>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rPr>
              <a:t>Any problem?</a:t>
            </a:r>
            <a:endParaRPr lang="en-US" sz="28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609600" y="165099"/>
            <a:ext cx="7772400" cy="1143000"/>
          </a:xfrm>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Linked Allocation</a:t>
            </a:r>
            <a:br>
              <a:rPr lang="en-US" b="1" u="none" dirty="0">
                <a:effectLst>
                  <a:outerShdw blurRad="38100" dist="38100" dir="2700000" algn="tl">
                    <a:srgbClr val="000000">
                      <a:alpha val="43137"/>
                    </a:srgbClr>
                  </a:outerShdw>
                </a:effectLst>
                <a:latin typeface="Times New Roman" pitchFamily="18" charset="0"/>
                <a:cs typeface="Times New Roman" pitchFamily="18" charset="0"/>
              </a:rPr>
            </a:br>
            <a:r>
              <a:rPr lang="en-US" b="1" u="none" dirty="0">
                <a:effectLst>
                  <a:outerShdw blurRad="38100" dist="38100" dir="2700000" algn="tl">
                    <a:srgbClr val="000000">
                      <a:alpha val="43137"/>
                    </a:srgbClr>
                  </a:outerShdw>
                </a:effectLst>
                <a:latin typeface="Times New Roman" pitchFamily="18" charset="0"/>
                <a:cs typeface="Times New Roman" pitchFamily="18" charset="0"/>
              </a:rPr>
              <a:t> - File Allocation Table (FAT)</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8131" name="Rectangle 1027"/>
          <p:cNvSpPr>
            <a:spLocks noGrp="1" noChangeArrowheads="1"/>
          </p:cNvSpPr>
          <p:nvPr>
            <p:ph type="body" idx="1"/>
          </p:nvPr>
        </p:nvSpPr>
        <p:spPr>
          <a:xfrm>
            <a:off x="304800" y="1371599"/>
            <a:ext cx="5791200" cy="2038353"/>
          </a:xfrm>
        </p:spPr>
        <p:txBody>
          <a:bodyPr/>
          <a:lstStyle/>
          <a:p>
            <a:r>
              <a:rPr lang="en-US" dirty="0">
                <a:latin typeface="Times New Roman" pitchFamily="18" charset="0"/>
                <a:cs typeface="Times New Roman" pitchFamily="18" charset="0"/>
              </a:rPr>
              <a:t>Each block contains disk address of next file block</a:t>
            </a:r>
            <a:endParaRPr lang="en-US" dirty="0">
              <a:latin typeface="Times New Roman" pitchFamily="18" charset="0"/>
              <a:cs typeface="Times New Roman" pitchFamily="18" charset="0"/>
            </a:endParaRPr>
          </a:p>
          <a:p>
            <a:pPr lvl="1"/>
            <a:r>
              <a:rPr lang="en-US" b="1" dirty="0">
                <a:solidFill>
                  <a:srgbClr val="FF0000"/>
                </a:solidFill>
                <a:latin typeface="Times New Roman" pitchFamily="18" charset="0"/>
                <a:cs typeface="Times New Roman" pitchFamily="18" charset="0"/>
              </a:rPr>
              <a:t>File descriptor</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first block address</a:t>
            </a:r>
            <a:endParaRPr lang="en-US" b="1" dirty="0">
              <a:latin typeface="Times New Roman" pitchFamily="18" charset="0"/>
              <a:cs typeface="Times New Roman" pitchFamily="18" charset="0"/>
            </a:endParaRPr>
          </a:p>
        </p:txBody>
      </p:sp>
      <p:sp>
        <p:nvSpPr>
          <p:cNvPr id="4"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6" name="Rectangle 6"/>
          <p:cNvSpPr>
            <a:spLocks noChangeArrowheads="1"/>
          </p:cNvSpPr>
          <p:nvPr/>
        </p:nvSpPr>
        <p:spPr bwMode="auto">
          <a:xfrm>
            <a:off x="7315200" y="1524000"/>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7" name="Rectangle 6"/>
          <p:cNvSpPr>
            <a:spLocks noChangeArrowheads="1"/>
          </p:cNvSpPr>
          <p:nvPr/>
        </p:nvSpPr>
        <p:spPr bwMode="auto">
          <a:xfrm>
            <a:off x="7315200" y="2000251"/>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8" name="Rectangle 6"/>
          <p:cNvSpPr>
            <a:spLocks noChangeArrowheads="1"/>
          </p:cNvSpPr>
          <p:nvPr/>
        </p:nvSpPr>
        <p:spPr bwMode="auto">
          <a:xfrm>
            <a:off x="7315200" y="2457451"/>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9" name="Rectangle 8"/>
          <p:cNvSpPr>
            <a:spLocks noChangeArrowheads="1"/>
          </p:cNvSpPr>
          <p:nvPr/>
        </p:nvSpPr>
        <p:spPr bwMode="auto">
          <a:xfrm>
            <a:off x="7315200" y="2933702"/>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0" name="Rectangle 6"/>
          <p:cNvSpPr>
            <a:spLocks noChangeArrowheads="1"/>
          </p:cNvSpPr>
          <p:nvPr/>
        </p:nvSpPr>
        <p:spPr bwMode="auto">
          <a:xfrm>
            <a:off x="7315200" y="3448047"/>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1" name="Rectangle 10"/>
          <p:cNvSpPr>
            <a:spLocks noChangeArrowheads="1"/>
          </p:cNvSpPr>
          <p:nvPr/>
        </p:nvSpPr>
        <p:spPr bwMode="auto">
          <a:xfrm>
            <a:off x="7315200" y="3924298"/>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2" name="Rectangle 6"/>
          <p:cNvSpPr>
            <a:spLocks noChangeArrowheads="1"/>
          </p:cNvSpPr>
          <p:nvPr/>
        </p:nvSpPr>
        <p:spPr bwMode="auto">
          <a:xfrm>
            <a:off x="7315200" y="4400549"/>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3" name="Rectangle 12"/>
          <p:cNvSpPr>
            <a:spLocks noChangeArrowheads="1"/>
          </p:cNvSpPr>
          <p:nvPr/>
        </p:nvSpPr>
        <p:spPr bwMode="auto">
          <a:xfrm>
            <a:off x="7315200" y="4876800"/>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4" name="Rectangle 6"/>
          <p:cNvSpPr>
            <a:spLocks noChangeArrowheads="1"/>
          </p:cNvSpPr>
          <p:nvPr/>
        </p:nvSpPr>
        <p:spPr bwMode="auto">
          <a:xfrm>
            <a:off x="6400800" y="1524000"/>
            <a:ext cx="9144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12</a:t>
            </a:r>
            <a:endParaRPr lang="en-US" sz="2000" b="1" dirty="0">
              <a:solidFill>
                <a:srgbClr val="00B050"/>
              </a:solidFill>
              <a:effectLst>
                <a:outerShdw blurRad="38100" dist="38100" dir="2700000" algn="tl">
                  <a:srgbClr val="000000">
                    <a:alpha val="43137"/>
                  </a:srgbClr>
                </a:outerShdw>
              </a:effectLst>
            </a:endParaRPr>
          </a:p>
        </p:txBody>
      </p:sp>
      <p:sp>
        <p:nvSpPr>
          <p:cNvPr id="15" name="Rectangle 6"/>
          <p:cNvSpPr>
            <a:spLocks noChangeArrowheads="1"/>
          </p:cNvSpPr>
          <p:nvPr/>
        </p:nvSpPr>
        <p:spPr bwMode="auto">
          <a:xfrm>
            <a:off x="6400800" y="4457699"/>
            <a:ext cx="9144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18</a:t>
            </a:r>
            <a:endParaRPr lang="en-US" sz="2000" b="1" dirty="0">
              <a:solidFill>
                <a:srgbClr val="00B050"/>
              </a:solidFill>
              <a:effectLst>
                <a:outerShdw blurRad="38100" dist="38100" dir="2700000" algn="tl">
                  <a:srgbClr val="000000">
                    <a:alpha val="43137"/>
                  </a:srgbClr>
                </a:outerShdw>
              </a:effectLst>
            </a:endParaRPr>
          </a:p>
        </p:txBody>
      </p:sp>
      <p:sp>
        <p:nvSpPr>
          <p:cNvPr id="17" name="Rectangle 6"/>
          <p:cNvSpPr>
            <a:spLocks noChangeArrowheads="1"/>
          </p:cNvSpPr>
          <p:nvPr/>
        </p:nvSpPr>
        <p:spPr bwMode="auto">
          <a:xfrm>
            <a:off x="7620000" y="952499"/>
            <a:ext cx="914400" cy="495301"/>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endParaRPr>
          </a:p>
        </p:txBody>
      </p:sp>
      <p:sp>
        <p:nvSpPr>
          <p:cNvPr id="18" name="Rectangle 17"/>
          <p:cNvSpPr>
            <a:spLocks noChangeArrowheads="1"/>
          </p:cNvSpPr>
          <p:nvPr/>
        </p:nvSpPr>
        <p:spPr bwMode="auto">
          <a:xfrm>
            <a:off x="7315200" y="5334000"/>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9" name="Rectangle 6"/>
          <p:cNvSpPr>
            <a:spLocks noChangeArrowheads="1"/>
          </p:cNvSpPr>
          <p:nvPr/>
        </p:nvSpPr>
        <p:spPr bwMode="auto">
          <a:xfrm>
            <a:off x="7620000" y="5638800"/>
            <a:ext cx="914400" cy="495301"/>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endParaRPr>
          </a:p>
        </p:txBody>
      </p:sp>
      <p:pic>
        <p:nvPicPr>
          <p:cNvPr id="55298" name="Picture 2"/>
          <p:cNvPicPr>
            <a:picLocks noChangeAspect="1" noChangeArrowheads="1"/>
          </p:cNvPicPr>
          <p:nvPr/>
        </p:nvPicPr>
        <p:blipFill>
          <a:blip r:embed="rId1"/>
          <a:srcRect/>
          <a:stretch>
            <a:fillRect/>
          </a:stretch>
        </p:blipFill>
        <p:spPr bwMode="auto">
          <a:xfrm>
            <a:off x="381000" y="3695700"/>
            <a:ext cx="5181600" cy="1028700"/>
          </a:xfrm>
          <a:prstGeom prst="rect">
            <a:avLst/>
          </a:prstGeom>
          <a:noFill/>
          <a:ln w="9525">
            <a:noFill/>
            <a:miter lim="800000"/>
            <a:headEnd/>
            <a:tailEnd/>
          </a:ln>
          <a:effectLst/>
        </p:spPr>
      </p:pic>
      <p:sp>
        <p:nvSpPr>
          <p:cNvPr id="21" name="Rectangle 6"/>
          <p:cNvSpPr>
            <a:spLocks noChangeArrowheads="1"/>
          </p:cNvSpPr>
          <p:nvPr/>
        </p:nvSpPr>
        <p:spPr bwMode="auto">
          <a:xfrm>
            <a:off x="304800" y="4876800"/>
            <a:ext cx="5410200" cy="723899"/>
          </a:xfrm>
          <a:prstGeom prst="rect">
            <a:avLst/>
          </a:prstGeom>
          <a:noFill/>
          <a:ln w="9525">
            <a:noFill/>
            <a:miter lim="800000"/>
          </a:ln>
        </p:spPr>
        <p:txBody>
          <a:bodyPr anchor="ctr"/>
          <a:lstStyle/>
          <a:p>
            <a:pPr algn="ctr">
              <a:defRPr/>
            </a:pPr>
            <a:r>
              <a:rPr lang="en-US" sz="2000" b="1" dirty="0">
                <a:solidFill>
                  <a:schemeClr val="tx2"/>
                </a:solidFill>
                <a:effectLst>
                  <a:outerShdw blurRad="38100" dist="38100" dir="2700000" algn="tl">
                    <a:srgbClr val="000000">
                      <a:alpha val="43137"/>
                    </a:srgbClr>
                  </a:outerShdw>
                </a:effectLst>
              </a:rPr>
              <a:t>*File1: Size 3 blocks; Blocks 18, 20, 15</a:t>
            </a:r>
            <a:endParaRPr lang="en-US" sz="2000" b="1" dirty="0">
              <a:solidFill>
                <a:schemeClr val="tx2"/>
              </a:solidFill>
              <a:effectLst>
                <a:outerShdw blurRad="38100" dist="38100" dir="2700000" algn="tl">
                  <a:srgbClr val="000000">
                    <a:alpha val="43137"/>
                  </a:srgbClr>
                </a:outerShdw>
              </a:effectLst>
            </a:endParaRPr>
          </a:p>
        </p:txBody>
      </p:sp>
      <p:sp>
        <p:nvSpPr>
          <p:cNvPr id="22" name="Rectangle 6"/>
          <p:cNvSpPr>
            <a:spLocks noChangeArrowheads="1"/>
          </p:cNvSpPr>
          <p:nvPr/>
        </p:nvSpPr>
        <p:spPr bwMode="auto">
          <a:xfrm>
            <a:off x="6400800" y="5334000"/>
            <a:ext cx="9144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20</a:t>
            </a:r>
            <a:endParaRPr lang="en-US" sz="2000" b="1" dirty="0">
              <a:solidFill>
                <a:srgbClr val="00B050"/>
              </a:solidFill>
              <a:effectLst>
                <a:outerShdw blurRad="38100" dist="38100" dir="2700000" algn="tl">
                  <a:srgbClr val="000000">
                    <a:alpha val="43137"/>
                  </a:srgbClr>
                </a:outerShdw>
              </a:effectLst>
            </a:endParaRPr>
          </a:p>
        </p:txBody>
      </p:sp>
      <p:sp>
        <p:nvSpPr>
          <p:cNvPr id="23" name="Rectangle 6"/>
          <p:cNvSpPr>
            <a:spLocks noChangeArrowheads="1"/>
          </p:cNvSpPr>
          <p:nvPr/>
        </p:nvSpPr>
        <p:spPr bwMode="auto">
          <a:xfrm>
            <a:off x="6400800" y="2933699"/>
            <a:ext cx="9144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15</a:t>
            </a:r>
            <a:endParaRPr lang="en-US" sz="2000" b="1" dirty="0">
              <a:solidFill>
                <a:srgbClr val="00B050"/>
              </a:solidFill>
              <a:effectLst>
                <a:outerShdw blurRad="38100" dist="38100" dir="2700000" algn="tl">
                  <a:srgbClr val="000000">
                    <a:alpha val="43137"/>
                  </a:srgbClr>
                </a:outerShdw>
              </a:effectLst>
            </a:endParaRPr>
          </a:p>
        </p:txBody>
      </p:sp>
      <p:cxnSp>
        <p:nvCxnSpPr>
          <p:cNvPr id="24" name="Straight Connector 23"/>
          <p:cNvCxnSpPr/>
          <p:nvPr/>
        </p:nvCxnSpPr>
        <p:spPr bwMode="auto">
          <a:xfrm>
            <a:off x="8534400" y="4646612"/>
            <a:ext cx="381000" cy="1588"/>
          </a:xfrm>
          <a:prstGeom prst="line">
            <a:avLst/>
          </a:prstGeom>
          <a:noFill/>
          <a:ln w="41275" cap="flat" cmpd="sng" algn="ctr">
            <a:solidFill>
              <a:srgbClr val="FF0000"/>
            </a:solidFill>
            <a:prstDash val="solid"/>
            <a:round/>
            <a:headEnd type="none" w="med" len="med"/>
            <a:tailEnd type="none" w="med" len="med"/>
          </a:ln>
          <a:effectLst/>
        </p:spPr>
      </p:cxnSp>
      <p:cxnSp>
        <p:nvCxnSpPr>
          <p:cNvPr id="25" name="Straight Connector 24"/>
          <p:cNvCxnSpPr/>
          <p:nvPr/>
        </p:nvCxnSpPr>
        <p:spPr bwMode="auto">
          <a:xfrm>
            <a:off x="8534400" y="5637212"/>
            <a:ext cx="457200" cy="1588"/>
          </a:xfrm>
          <a:prstGeom prst="line">
            <a:avLst/>
          </a:prstGeom>
          <a:noFill/>
          <a:ln w="41275" cap="flat" cmpd="sng" algn="ctr">
            <a:solidFill>
              <a:srgbClr val="FF0000"/>
            </a:solidFill>
            <a:prstDash val="solid"/>
            <a:round/>
            <a:headEnd type="none" w="med" len="med"/>
            <a:tailEnd type="none" w="med" len="med"/>
          </a:ln>
          <a:effectLst/>
        </p:spPr>
      </p:cxnSp>
      <p:cxnSp>
        <p:nvCxnSpPr>
          <p:cNvPr id="27" name="Straight Connector 26"/>
          <p:cNvCxnSpPr>
            <a:stCxn id="9" idx="3"/>
          </p:cNvCxnSpPr>
          <p:nvPr/>
        </p:nvCxnSpPr>
        <p:spPr bwMode="auto">
          <a:xfrm>
            <a:off x="8763000" y="3171828"/>
            <a:ext cx="228600" cy="1588"/>
          </a:xfrm>
          <a:prstGeom prst="line">
            <a:avLst/>
          </a:prstGeom>
          <a:noFill/>
          <a:ln w="41275" cap="flat" cmpd="sng" algn="ctr">
            <a:solidFill>
              <a:srgbClr val="FF0000"/>
            </a:solidFill>
            <a:prstDash val="solid"/>
            <a:round/>
            <a:headEnd type="triangle" w="med" len="med"/>
            <a:tailEnd type="none" w="med" len="med"/>
          </a:ln>
          <a:effectLst/>
        </p:spPr>
      </p:cxnSp>
      <p:cxnSp>
        <p:nvCxnSpPr>
          <p:cNvPr id="28" name="Straight Connector 27"/>
          <p:cNvCxnSpPr/>
          <p:nvPr/>
        </p:nvCxnSpPr>
        <p:spPr bwMode="auto">
          <a:xfrm>
            <a:off x="8763000" y="5484812"/>
            <a:ext cx="152400" cy="1588"/>
          </a:xfrm>
          <a:prstGeom prst="line">
            <a:avLst/>
          </a:prstGeom>
          <a:noFill/>
          <a:ln w="41275" cap="flat" cmpd="sng" algn="ctr">
            <a:solidFill>
              <a:srgbClr val="FF0000"/>
            </a:solidFill>
            <a:prstDash val="solid"/>
            <a:round/>
            <a:headEnd type="triangle" w="med" len="med"/>
            <a:tailEnd type="none" w="med" len="med"/>
          </a:ln>
          <a:effectLst/>
        </p:spPr>
      </p:cxnSp>
      <p:cxnSp>
        <p:nvCxnSpPr>
          <p:cNvPr id="32" name="Straight Connector 31"/>
          <p:cNvCxnSpPr/>
          <p:nvPr/>
        </p:nvCxnSpPr>
        <p:spPr bwMode="auto">
          <a:xfrm rot="5400000" flipH="1" flipV="1">
            <a:off x="8497094" y="5066506"/>
            <a:ext cx="836612" cy="1588"/>
          </a:xfrm>
          <a:prstGeom prst="line">
            <a:avLst/>
          </a:prstGeom>
          <a:noFill/>
          <a:ln w="41275" cap="flat" cmpd="sng" algn="ctr">
            <a:solidFill>
              <a:srgbClr val="FF0000"/>
            </a:solidFill>
            <a:prstDash val="solid"/>
            <a:round/>
            <a:headEnd type="none" w="med" len="med"/>
            <a:tailEnd type="none" w="med" len="med"/>
          </a:ln>
          <a:effectLst/>
        </p:spPr>
      </p:cxnSp>
      <p:cxnSp>
        <p:nvCxnSpPr>
          <p:cNvPr id="35" name="Straight Connector 34"/>
          <p:cNvCxnSpPr/>
          <p:nvPr/>
        </p:nvCxnSpPr>
        <p:spPr bwMode="auto">
          <a:xfrm rot="5400000" flipH="1" flipV="1">
            <a:off x="7758908" y="4406108"/>
            <a:ext cx="2465384" cy="1588"/>
          </a:xfrm>
          <a:prstGeom prst="line">
            <a:avLst/>
          </a:prstGeom>
          <a:noFill/>
          <a:ln w="41275" cap="flat" cmpd="sng" algn="ctr">
            <a:solidFill>
              <a:srgbClr val="FF0000"/>
            </a:solidFill>
            <a:prstDash val="solid"/>
            <a:round/>
            <a:headEnd type="none" w="med" len="med"/>
            <a:tailEnd type="none" w="med" len="med"/>
          </a:ln>
          <a:effectLst/>
        </p:spPr>
      </p:cxnSp>
      <p:grpSp>
        <p:nvGrpSpPr>
          <p:cNvPr id="29" name="Group 28"/>
          <p:cNvGrpSpPr/>
          <p:nvPr/>
        </p:nvGrpSpPr>
        <p:grpSpPr>
          <a:xfrm>
            <a:off x="1600200" y="5639595"/>
            <a:ext cx="2518638" cy="1088728"/>
            <a:chOff x="2281962" y="5545137"/>
            <a:chExt cx="2518638" cy="1088728"/>
          </a:xfrm>
        </p:grpSpPr>
        <p:sp>
          <p:nvSpPr>
            <p:cNvPr id="30" name="Text Box 5"/>
            <p:cNvSpPr txBox="1">
              <a:spLocks noChangeArrowheads="1"/>
            </p:cNvSpPr>
            <p:nvPr/>
          </p:nvSpPr>
          <p:spPr bwMode="auto">
            <a:xfrm>
              <a:off x="2281962" y="6172200"/>
              <a:ext cx="2518638" cy="461665"/>
            </a:xfrm>
            <a:prstGeom prst="rect">
              <a:avLst/>
            </a:prstGeom>
            <a:noFill/>
            <a:ln w="9525">
              <a:noFill/>
              <a:miter lim="800000"/>
            </a:ln>
          </p:spPr>
          <p:txBody>
            <a:bodyPr wrap="none">
              <a:spAutoFit/>
            </a:bodyPr>
            <a:lstStyle/>
            <a:p>
              <a:pPr>
                <a:spcBef>
                  <a:spcPct val="0"/>
                </a:spcBef>
                <a:buClrTx/>
                <a:buSzTx/>
                <a:buFontTx/>
                <a:buNone/>
              </a:pPr>
              <a:r>
                <a:rPr lang="en-US" b="1" dirty="0">
                  <a:solidFill>
                    <a:schemeClr val="accent2"/>
                  </a:solidFill>
                  <a:effectLst>
                    <a:outerShdw blurRad="38100" dist="38100" dir="2700000" algn="tl">
                      <a:srgbClr val="000000">
                        <a:alpha val="43137"/>
                      </a:srgbClr>
                    </a:outerShdw>
                  </a:effectLst>
                </a:rPr>
                <a:t>Structural data</a:t>
              </a:r>
              <a:endParaRPr lang="en-US" b="1" dirty="0">
                <a:solidFill>
                  <a:schemeClr val="accent2"/>
                </a:solidFill>
                <a:effectLst>
                  <a:outerShdw blurRad="38100" dist="38100" dir="2700000" algn="tl">
                    <a:srgbClr val="000000">
                      <a:alpha val="43137"/>
                    </a:srgbClr>
                  </a:outerShdw>
                </a:effectLst>
              </a:endParaRPr>
            </a:p>
          </p:txBody>
        </p:sp>
        <p:cxnSp>
          <p:nvCxnSpPr>
            <p:cNvPr id="31" name="Straight Arrow Connector 30"/>
            <p:cNvCxnSpPr/>
            <p:nvPr/>
          </p:nvCxnSpPr>
          <p:spPr bwMode="auto">
            <a:xfrm rot="5400000" flipH="1" flipV="1">
              <a:off x="3267869" y="5858668"/>
              <a:ext cx="627064" cy="1"/>
            </a:xfrm>
            <a:prstGeom prst="straightConnector1">
              <a:avLst/>
            </a:prstGeom>
            <a:noFill/>
            <a:ln w="79375" cap="flat" cmpd="sng" algn="ctr">
              <a:solidFill>
                <a:schemeClr val="accent2"/>
              </a:solidFill>
              <a:prstDash val="solid"/>
              <a:round/>
              <a:headEnd type="none" w="med" len="med"/>
              <a:tailEnd type="triangle"/>
            </a:ln>
            <a:effectLst/>
          </p:spPr>
        </p:cxnSp>
      </p:grpSp>
      <p:grpSp>
        <p:nvGrpSpPr>
          <p:cNvPr id="36" name="Group 35"/>
          <p:cNvGrpSpPr/>
          <p:nvPr/>
        </p:nvGrpSpPr>
        <p:grpSpPr>
          <a:xfrm>
            <a:off x="7235132" y="6038850"/>
            <a:ext cx="1680268" cy="895350"/>
            <a:chOff x="7082732" y="5962650"/>
            <a:chExt cx="1680268" cy="895350"/>
          </a:xfrm>
        </p:grpSpPr>
        <p:sp>
          <p:nvSpPr>
            <p:cNvPr id="37" name="Text Box 5"/>
            <p:cNvSpPr txBox="1">
              <a:spLocks noChangeArrowheads="1"/>
            </p:cNvSpPr>
            <p:nvPr/>
          </p:nvSpPr>
          <p:spPr bwMode="auto">
            <a:xfrm>
              <a:off x="7082732" y="6396335"/>
              <a:ext cx="1680268" cy="461665"/>
            </a:xfrm>
            <a:prstGeom prst="rect">
              <a:avLst/>
            </a:prstGeom>
            <a:noFill/>
            <a:ln w="9525">
              <a:noFill/>
              <a:miter lim="800000"/>
            </a:ln>
          </p:spPr>
          <p:txBody>
            <a:bodyPr wrap="none">
              <a:spAutoFit/>
            </a:bodyPr>
            <a:lstStyle/>
            <a:p>
              <a:pPr>
                <a:spcBef>
                  <a:spcPct val="0"/>
                </a:spcBef>
                <a:buClrTx/>
                <a:buSzTx/>
                <a:buFontTx/>
                <a:buNone/>
              </a:pPr>
              <a:r>
                <a:rPr lang="en-US" b="1" dirty="0">
                  <a:solidFill>
                    <a:schemeClr val="accent2"/>
                  </a:solidFill>
                  <a:effectLst>
                    <a:outerShdw blurRad="38100" dist="38100" dir="2700000" algn="tl">
                      <a:srgbClr val="000000">
                        <a:alpha val="43137"/>
                      </a:srgbClr>
                    </a:outerShdw>
                  </a:effectLst>
                </a:rPr>
                <a:t>User data</a:t>
              </a:r>
              <a:endParaRPr lang="en-US" b="1" dirty="0">
                <a:solidFill>
                  <a:schemeClr val="accent2"/>
                </a:solidFill>
                <a:effectLst>
                  <a:outerShdw blurRad="38100" dist="38100" dir="2700000" algn="tl">
                    <a:srgbClr val="000000">
                      <a:alpha val="43137"/>
                    </a:srgbClr>
                  </a:outerShdw>
                </a:effectLst>
              </a:endParaRPr>
            </a:p>
          </p:txBody>
        </p:sp>
        <p:cxnSp>
          <p:nvCxnSpPr>
            <p:cNvPr id="38" name="Straight Arrow Connector 37"/>
            <p:cNvCxnSpPr/>
            <p:nvPr/>
          </p:nvCxnSpPr>
          <p:spPr bwMode="auto">
            <a:xfrm rot="5400000" flipH="1" flipV="1">
              <a:off x="7666830" y="6219030"/>
              <a:ext cx="514349" cy="1590"/>
            </a:xfrm>
            <a:prstGeom prst="straightConnector1">
              <a:avLst/>
            </a:prstGeom>
            <a:noFill/>
            <a:ln w="79375" cap="flat" cmpd="sng" algn="ctr">
              <a:solidFill>
                <a:schemeClr val="accent2"/>
              </a:solidFill>
              <a:prstDash val="solid"/>
              <a:round/>
              <a:headEnd type="none" w="med" len="med"/>
              <a:tailEnd type="triangle"/>
            </a:ln>
            <a:effectLst/>
          </p:spPr>
        </p:cxnSp>
      </p:grpSp>
      <p:pic>
        <p:nvPicPr>
          <p:cNvPr id="2" name="Picture 1"/>
          <p:cNvPicPr>
            <a:picLocks noChangeAspect="1"/>
          </p:cNvPicPr>
          <p:nvPr/>
        </p:nvPicPr>
        <p:blipFill>
          <a:blip r:embed="rId2"/>
          <a:stretch>
            <a:fillRect/>
          </a:stretch>
        </p:blipFill>
        <p:spPr>
          <a:xfrm>
            <a:off x="8382000" y="3062287"/>
            <a:ext cx="423863" cy="2143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4294967295"/>
          </p:nvPr>
        </p:nvSpPr>
        <p:spPr>
          <a:xfrm>
            <a:off x="838200" y="1295400"/>
            <a:ext cx="7772400" cy="3886200"/>
          </a:xfrm>
        </p:spPr>
        <p:txBody>
          <a:bodyPr/>
          <a:lstStyle/>
          <a:p>
            <a:pPr marL="0" indent="0" algn="just">
              <a:buFont typeface="Wingdings" panose="05000000000000000000" pitchFamily="2" charset="2"/>
              <a:buChar char="q"/>
              <a:defRPr/>
            </a:pPr>
            <a:r>
              <a:rPr lang="en-US" b="1" u="sng"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Evidence Acquisition</a:t>
            </a:r>
            <a:endParaRPr lang="en-US" b="1" u="sng"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Font typeface="Wingdings" panose="05000000000000000000" pitchFamily="2" charset="2"/>
              <a:buChar char="q"/>
              <a:defRPr/>
            </a:pPr>
            <a:r>
              <a:rPr lang="en-US"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Data structures</a:t>
            </a:r>
            <a:endParaRPr lang="en-US"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Font typeface="Wingdings" panose="05000000000000000000" pitchFamily="2" charset="2"/>
              <a:buChar char="q"/>
              <a:defRPr/>
            </a:pPr>
            <a:r>
              <a:rPr lang="en-US"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Analysis Techniques</a:t>
            </a:r>
            <a:endParaRPr lang="en-US"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Font typeface="Wingdings" panose="05000000000000000000" pitchFamily="2" charset="2"/>
              <a:buChar char="q"/>
              <a:defRPr/>
            </a:pP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Font typeface="Wingdings" panose="05000000000000000000" pitchFamily="2" charset="2"/>
              <a:buChar char="q"/>
              <a:defRPr/>
            </a:pP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Law, Ethics and Legal Issues</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1620"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eaLnBrk="0" hangingPunct="0"/>
            <a:fld id="{314E703D-3FA6-4586-B569-E0F8A3F3EE25}"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7" name="Picture 2" descr="Justice"/>
          <p:cNvPicPr>
            <a:picLocks noChangeAspect="1" noChangeArrowheads="1"/>
          </p:cNvPicPr>
          <p:nvPr/>
        </p:nvPicPr>
        <p:blipFill>
          <a:blip r:embed="rId1"/>
          <a:srcRect/>
          <a:stretch>
            <a:fillRect/>
          </a:stretch>
        </p:blipFill>
        <p:spPr bwMode="auto">
          <a:xfrm>
            <a:off x="6837789" y="4416424"/>
            <a:ext cx="1468011" cy="2047876"/>
          </a:xfrm>
          <a:prstGeom prst="rect">
            <a:avLst/>
          </a:prstGeom>
          <a:noFill/>
        </p:spPr>
      </p:pic>
      <p:pic>
        <p:nvPicPr>
          <p:cNvPr id="8" name="Picture 2" descr="checkbox.png"/>
          <p:cNvPicPr>
            <a:picLocks noChangeAspect="1" noChangeArrowheads="1"/>
          </p:cNvPicPr>
          <p:nvPr/>
        </p:nvPicPr>
        <p:blipFill>
          <a:blip r:embed="rId2"/>
          <a:srcRect/>
          <a:stretch>
            <a:fillRect/>
          </a:stretch>
        </p:blipFill>
        <p:spPr bwMode="auto">
          <a:xfrm>
            <a:off x="5029200" y="1295400"/>
            <a:ext cx="458760" cy="541337"/>
          </a:xfrm>
          <a:prstGeom prst="rect">
            <a:avLst/>
          </a:prstGeom>
          <a:noFill/>
        </p:spPr>
      </p:pic>
      <p:pic>
        <p:nvPicPr>
          <p:cNvPr id="6" name="Picture 2" descr="checkbox.png"/>
          <p:cNvPicPr>
            <a:picLocks noChangeAspect="1" noChangeArrowheads="1"/>
          </p:cNvPicPr>
          <p:nvPr/>
        </p:nvPicPr>
        <p:blipFill>
          <a:blip r:embed="rId2"/>
          <a:srcRect/>
          <a:stretch>
            <a:fillRect/>
          </a:stretch>
        </p:blipFill>
        <p:spPr bwMode="auto">
          <a:xfrm>
            <a:off x="5027640" y="2362200"/>
            <a:ext cx="458760" cy="541337"/>
          </a:xfrm>
          <a:prstGeom prst="rect">
            <a:avLst/>
          </a:prstGeom>
          <a:noFill/>
        </p:spPr>
      </p:pic>
      <p:pic>
        <p:nvPicPr>
          <p:cNvPr id="9" name="Picture 2" descr="checkbox.png"/>
          <p:cNvPicPr>
            <a:picLocks noChangeAspect="1" noChangeArrowheads="1"/>
          </p:cNvPicPr>
          <p:nvPr/>
        </p:nvPicPr>
        <p:blipFill>
          <a:blip r:embed="rId2"/>
          <a:srcRect/>
          <a:stretch>
            <a:fillRect/>
          </a:stretch>
        </p:blipFill>
        <p:spPr bwMode="auto">
          <a:xfrm>
            <a:off x="5029200" y="3352800"/>
            <a:ext cx="458760" cy="541337"/>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algn="ctr"/>
            <a:r>
              <a:rPr lang="en-US" b="1" u="none" dirty="0">
                <a:effectLst>
                  <a:outerShdw blurRad="38100" dist="38100" dir="2700000" algn="tl">
                    <a:srgbClr val="000000">
                      <a:alpha val="43137"/>
                    </a:srgbClr>
                  </a:outerShdw>
                </a:effectLst>
                <a:latin typeface="Times New Roman" pitchFamily="18" charset="0"/>
                <a:cs typeface="Times New Roman" pitchFamily="18" charset="0"/>
              </a:rPr>
              <a:t>Indexed Allocation</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8131" name="Rectangle 1027"/>
          <p:cNvSpPr>
            <a:spLocks noGrp="1" noChangeArrowheads="1"/>
          </p:cNvSpPr>
          <p:nvPr>
            <p:ph type="body" idx="1"/>
          </p:nvPr>
        </p:nvSpPr>
        <p:spPr>
          <a:xfrm>
            <a:off x="304800" y="1371599"/>
            <a:ext cx="5791200" cy="2038353"/>
          </a:xfrm>
        </p:spPr>
        <p:txBody>
          <a:bodyPr/>
          <a:lstStyle/>
          <a:p>
            <a:r>
              <a:rPr lang="en-US" dirty="0">
                <a:latin typeface="Times New Roman" pitchFamily="18" charset="0"/>
                <a:cs typeface="Times New Roman" pitchFamily="18" charset="0"/>
              </a:rPr>
              <a:t>File Index is an array containing addresses of 1</a:t>
            </a:r>
            <a:r>
              <a:rPr lang="en-US" baseline="-25000" dirty="0">
                <a:latin typeface="Times New Roman" pitchFamily="18" charset="0"/>
                <a:cs typeface="Times New Roman" pitchFamily="18" charset="0"/>
              </a:rPr>
              <a:t>st</a:t>
            </a:r>
            <a:r>
              <a:rPr lang="en-US" dirty="0">
                <a:latin typeface="Times New Roman" pitchFamily="18" charset="0"/>
                <a:cs typeface="Times New Roman" pitchFamily="18" charset="0"/>
              </a:rPr>
              <a:t>, 2</a:t>
            </a:r>
            <a:r>
              <a:rPr lang="en-US" baseline="-25000" dirty="0">
                <a:latin typeface="Times New Roman" pitchFamily="18" charset="0"/>
                <a:cs typeface="Times New Roman" pitchFamily="18" charset="0"/>
              </a:rPr>
              <a:t>nd</a:t>
            </a:r>
            <a:r>
              <a:rPr lang="en-US" dirty="0">
                <a:latin typeface="Times New Roman" pitchFamily="18" charset="0"/>
                <a:cs typeface="Times New Roman" pitchFamily="18" charset="0"/>
              </a:rPr>
              <a:t>, etc block of file</a:t>
            </a:r>
            <a:endParaRPr lang="en-US" dirty="0">
              <a:latin typeface="Times New Roman" pitchFamily="18" charset="0"/>
              <a:cs typeface="Times New Roman" pitchFamily="18" charset="0"/>
            </a:endParaRPr>
          </a:p>
          <a:p>
            <a:pPr lvl="1"/>
            <a:r>
              <a:rPr lang="en-US" b="1" dirty="0">
                <a:solidFill>
                  <a:srgbClr val="FF0000"/>
                </a:solidFill>
                <a:latin typeface="Times New Roman" pitchFamily="18" charset="0"/>
                <a:cs typeface="Times New Roman" pitchFamily="18" charset="0"/>
              </a:rPr>
              <a:t>File descriptor</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index</a:t>
            </a:r>
            <a:endParaRPr lang="en-US" b="1" dirty="0">
              <a:latin typeface="Times New Roman" pitchFamily="18" charset="0"/>
              <a:cs typeface="Times New Roman" pitchFamily="18" charset="0"/>
            </a:endParaRPr>
          </a:p>
        </p:txBody>
      </p:sp>
      <p:sp>
        <p:nvSpPr>
          <p:cNvPr id="4" name="灯片编号占位符 2"/>
          <p:cNvSpPr txBox="1">
            <a:spLocks noGrp="1"/>
          </p:cNvSpPr>
          <p:nvPr/>
        </p:nvSpPr>
        <p:spPr bwMode="auto">
          <a:xfrm>
            <a:off x="8223250" y="64008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6" name="Rectangle 6"/>
          <p:cNvSpPr>
            <a:spLocks noChangeArrowheads="1"/>
          </p:cNvSpPr>
          <p:nvPr/>
        </p:nvSpPr>
        <p:spPr bwMode="auto">
          <a:xfrm>
            <a:off x="7086600" y="1295400"/>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7" name="Rectangle 6"/>
          <p:cNvSpPr>
            <a:spLocks noChangeArrowheads="1"/>
          </p:cNvSpPr>
          <p:nvPr/>
        </p:nvSpPr>
        <p:spPr bwMode="auto">
          <a:xfrm>
            <a:off x="7086600" y="1771651"/>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8" name="Rectangle 6"/>
          <p:cNvSpPr>
            <a:spLocks noChangeArrowheads="1"/>
          </p:cNvSpPr>
          <p:nvPr/>
        </p:nvSpPr>
        <p:spPr bwMode="auto">
          <a:xfrm>
            <a:off x="7086600" y="2228851"/>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9" name="Rectangle 8"/>
          <p:cNvSpPr>
            <a:spLocks noChangeArrowheads="1"/>
          </p:cNvSpPr>
          <p:nvPr/>
        </p:nvSpPr>
        <p:spPr bwMode="auto">
          <a:xfrm>
            <a:off x="7086600" y="2705102"/>
            <a:ext cx="1447800" cy="476251"/>
          </a:xfrm>
          <a:prstGeom prst="rect">
            <a:avLst/>
          </a:prstGeom>
          <a:solidFill>
            <a:schemeClr val="accent1"/>
          </a:solid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0" name="Rectangle 6"/>
          <p:cNvSpPr>
            <a:spLocks noChangeArrowheads="1"/>
          </p:cNvSpPr>
          <p:nvPr/>
        </p:nvSpPr>
        <p:spPr bwMode="auto">
          <a:xfrm>
            <a:off x="7086600" y="3219447"/>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1" name="Rectangle 10"/>
          <p:cNvSpPr>
            <a:spLocks noChangeArrowheads="1"/>
          </p:cNvSpPr>
          <p:nvPr/>
        </p:nvSpPr>
        <p:spPr bwMode="auto">
          <a:xfrm>
            <a:off x="7086600" y="3695698"/>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2" name="Rectangle 6"/>
          <p:cNvSpPr>
            <a:spLocks noChangeArrowheads="1"/>
          </p:cNvSpPr>
          <p:nvPr/>
        </p:nvSpPr>
        <p:spPr bwMode="auto">
          <a:xfrm>
            <a:off x="7086600" y="4171949"/>
            <a:ext cx="1447800" cy="476251"/>
          </a:xfrm>
          <a:prstGeom prst="rect">
            <a:avLst/>
          </a:prstGeom>
          <a:solidFill>
            <a:schemeClr val="accent1"/>
          </a:solid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3" name="Rectangle 12"/>
          <p:cNvSpPr>
            <a:spLocks noChangeArrowheads="1"/>
          </p:cNvSpPr>
          <p:nvPr/>
        </p:nvSpPr>
        <p:spPr bwMode="auto">
          <a:xfrm>
            <a:off x="7086600" y="4648200"/>
            <a:ext cx="1447800" cy="476251"/>
          </a:xfrm>
          <a:prstGeom prst="rect">
            <a:avLst/>
          </a:prstGeom>
          <a:no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4" name="Rectangle 6"/>
          <p:cNvSpPr>
            <a:spLocks noChangeArrowheads="1"/>
          </p:cNvSpPr>
          <p:nvPr/>
        </p:nvSpPr>
        <p:spPr bwMode="auto">
          <a:xfrm>
            <a:off x="6172200" y="1295400"/>
            <a:ext cx="9144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12</a:t>
            </a:r>
            <a:endParaRPr lang="en-US" sz="2000" b="1" dirty="0">
              <a:solidFill>
                <a:srgbClr val="00B050"/>
              </a:solidFill>
              <a:effectLst>
                <a:outerShdw blurRad="38100" dist="38100" dir="2700000" algn="tl">
                  <a:srgbClr val="000000">
                    <a:alpha val="43137"/>
                  </a:srgbClr>
                </a:outerShdw>
              </a:effectLst>
            </a:endParaRPr>
          </a:p>
        </p:txBody>
      </p:sp>
      <p:sp>
        <p:nvSpPr>
          <p:cNvPr id="15" name="Rectangle 6"/>
          <p:cNvSpPr>
            <a:spLocks noChangeArrowheads="1"/>
          </p:cNvSpPr>
          <p:nvPr/>
        </p:nvSpPr>
        <p:spPr bwMode="auto">
          <a:xfrm>
            <a:off x="6172200" y="4229099"/>
            <a:ext cx="9144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18</a:t>
            </a:r>
            <a:endParaRPr lang="en-US" sz="2000" b="1" dirty="0">
              <a:solidFill>
                <a:srgbClr val="00B050"/>
              </a:solidFill>
              <a:effectLst>
                <a:outerShdw blurRad="38100" dist="38100" dir="2700000" algn="tl">
                  <a:srgbClr val="000000">
                    <a:alpha val="43137"/>
                  </a:srgbClr>
                </a:outerShdw>
              </a:effectLst>
            </a:endParaRPr>
          </a:p>
        </p:txBody>
      </p:sp>
      <p:sp>
        <p:nvSpPr>
          <p:cNvPr id="17" name="Rectangle 6"/>
          <p:cNvSpPr>
            <a:spLocks noChangeArrowheads="1"/>
          </p:cNvSpPr>
          <p:nvPr/>
        </p:nvSpPr>
        <p:spPr bwMode="auto">
          <a:xfrm>
            <a:off x="7620000" y="762000"/>
            <a:ext cx="914400" cy="495301"/>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endParaRPr>
          </a:p>
        </p:txBody>
      </p:sp>
      <p:sp>
        <p:nvSpPr>
          <p:cNvPr id="18" name="Rectangle 17"/>
          <p:cNvSpPr>
            <a:spLocks noChangeArrowheads="1"/>
          </p:cNvSpPr>
          <p:nvPr/>
        </p:nvSpPr>
        <p:spPr bwMode="auto">
          <a:xfrm>
            <a:off x="7086600" y="5105400"/>
            <a:ext cx="1447800" cy="476251"/>
          </a:xfrm>
          <a:prstGeom prst="rect">
            <a:avLst/>
          </a:prstGeom>
          <a:solidFill>
            <a:schemeClr val="accent1"/>
          </a:solidFill>
          <a:ln w="28575">
            <a:solidFill>
              <a:schemeClr val="tx1"/>
            </a:solidFill>
            <a:miter lim="800000"/>
          </a:ln>
        </p:spPr>
        <p:txBody>
          <a:bodyPr anchor="ctr"/>
          <a:lstStyle/>
          <a:p>
            <a:pPr algn="ctr">
              <a:defRPr/>
            </a:pPr>
            <a:endParaRPr lang="en-US" sz="1800" b="1" dirty="0">
              <a:solidFill>
                <a:srgbClr val="00B050"/>
              </a:solidFill>
              <a:effectLst>
                <a:outerShdw blurRad="38100" dist="38100" dir="2700000" algn="tl">
                  <a:srgbClr val="000000">
                    <a:alpha val="43137"/>
                  </a:srgbClr>
                </a:outerShdw>
              </a:effectLst>
            </a:endParaRPr>
          </a:p>
        </p:txBody>
      </p:sp>
      <p:sp>
        <p:nvSpPr>
          <p:cNvPr id="19" name="Rectangle 6"/>
          <p:cNvSpPr>
            <a:spLocks noChangeArrowheads="1"/>
          </p:cNvSpPr>
          <p:nvPr/>
        </p:nvSpPr>
        <p:spPr bwMode="auto">
          <a:xfrm>
            <a:off x="7391400" y="5486400"/>
            <a:ext cx="914400" cy="495301"/>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endParaRPr>
          </a:p>
        </p:txBody>
      </p:sp>
      <p:sp>
        <p:nvSpPr>
          <p:cNvPr id="21" name="Rectangle 6"/>
          <p:cNvSpPr>
            <a:spLocks noChangeArrowheads="1"/>
          </p:cNvSpPr>
          <p:nvPr/>
        </p:nvSpPr>
        <p:spPr bwMode="auto">
          <a:xfrm>
            <a:off x="304800" y="4191000"/>
            <a:ext cx="5410200" cy="723899"/>
          </a:xfrm>
          <a:prstGeom prst="rect">
            <a:avLst/>
          </a:prstGeom>
          <a:noFill/>
          <a:ln w="9525">
            <a:noFill/>
            <a:miter lim="800000"/>
          </a:ln>
        </p:spPr>
        <p:txBody>
          <a:bodyPr anchor="ctr"/>
          <a:lstStyle/>
          <a:p>
            <a:pPr algn="ctr">
              <a:defRPr/>
            </a:pPr>
            <a:r>
              <a:rPr lang="en-US" sz="2000" b="1" dirty="0">
                <a:solidFill>
                  <a:schemeClr val="tx2"/>
                </a:solidFill>
                <a:effectLst>
                  <a:outerShdw blurRad="38100" dist="38100" dir="2700000" algn="tl">
                    <a:srgbClr val="000000">
                      <a:alpha val="43137"/>
                    </a:srgbClr>
                  </a:outerShdw>
                </a:effectLst>
              </a:rPr>
              <a:t>*File1: Size 3 blocks; Blocks 18, 20, 15</a:t>
            </a:r>
            <a:endParaRPr lang="en-US" sz="2000" b="1" dirty="0">
              <a:solidFill>
                <a:schemeClr val="tx2"/>
              </a:solidFill>
              <a:effectLst>
                <a:outerShdw blurRad="38100" dist="38100" dir="2700000" algn="tl">
                  <a:srgbClr val="000000">
                    <a:alpha val="43137"/>
                  </a:srgbClr>
                </a:outerShdw>
              </a:effectLst>
            </a:endParaRPr>
          </a:p>
        </p:txBody>
      </p:sp>
      <p:sp>
        <p:nvSpPr>
          <p:cNvPr id="22" name="Rectangle 6"/>
          <p:cNvSpPr>
            <a:spLocks noChangeArrowheads="1"/>
          </p:cNvSpPr>
          <p:nvPr/>
        </p:nvSpPr>
        <p:spPr bwMode="auto">
          <a:xfrm>
            <a:off x="6172200" y="5105400"/>
            <a:ext cx="9144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20</a:t>
            </a:r>
            <a:endParaRPr lang="en-US" sz="2000" b="1" dirty="0">
              <a:solidFill>
                <a:srgbClr val="00B050"/>
              </a:solidFill>
              <a:effectLst>
                <a:outerShdw blurRad="38100" dist="38100" dir="2700000" algn="tl">
                  <a:srgbClr val="000000">
                    <a:alpha val="43137"/>
                  </a:srgbClr>
                </a:outerShdw>
              </a:effectLst>
            </a:endParaRPr>
          </a:p>
        </p:txBody>
      </p:sp>
      <p:sp>
        <p:nvSpPr>
          <p:cNvPr id="23" name="Rectangle 6"/>
          <p:cNvSpPr>
            <a:spLocks noChangeArrowheads="1"/>
          </p:cNvSpPr>
          <p:nvPr/>
        </p:nvSpPr>
        <p:spPr bwMode="auto">
          <a:xfrm>
            <a:off x="6172200" y="2705099"/>
            <a:ext cx="914400" cy="495301"/>
          </a:xfrm>
          <a:prstGeom prst="rect">
            <a:avLst/>
          </a:prstGeom>
          <a:noFill/>
          <a:ln w="9525">
            <a:noFill/>
            <a:miter lim="800000"/>
          </a:ln>
        </p:spPr>
        <p:txBody>
          <a:bodyPr anchor="ctr"/>
          <a:lstStyle/>
          <a:p>
            <a:pPr algn="ctr">
              <a:defRPr/>
            </a:pPr>
            <a:r>
              <a:rPr lang="en-US" sz="2800" b="1" dirty="0">
                <a:solidFill>
                  <a:srgbClr val="00B050"/>
                </a:solidFill>
                <a:effectLst>
                  <a:outerShdw blurRad="38100" dist="38100" dir="2700000" algn="tl">
                    <a:srgbClr val="000000">
                      <a:alpha val="43137"/>
                    </a:srgbClr>
                  </a:outerShdw>
                </a:effectLst>
              </a:rPr>
              <a:t>15</a:t>
            </a:r>
            <a:endParaRPr lang="en-US" sz="2000" b="1" dirty="0">
              <a:solidFill>
                <a:srgbClr val="00B050"/>
              </a:solidFill>
              <a:effectLst>
                <a:outerShdw blurRad="38100" dist="38100" dir="2700000" algn="tl">
                  <a:srgbClr val="000000">
                    <a:alpha val="43137"/>
                  </a:srgbClr>
                </a:outerShdw>
              </a:effectLst>
            </a:endParaRPr>
          </a:p>
        </p:txBody>
      </p:sp>
      <p:pic>
        <p:nvPicPr>
          <p:cNvPr id="56322" name="Picture 2"/>
          <p:cNvPicPr>
            <a:picLocks noChangeAspect="1" noChangeArrowheads="1"/>
          </p:cNvPicPr>
          <p:nvPr/>
        </p:nvPicPr>
        <p:blipFill>
          <a:blip r:embed="rId1"/>
          <a:srcRect/>
          <a:stretch>
            <a:fillRect/>
          </a:stretch>
        </p:blipFill>
        <p:spPr bwMode="auto">
          <a:xfrm>
            <a:off x="457200" y="3581400"/>
            <a:ext cx="6115050" cy="523875"/>
          </a:xfrm>
          <a:prstGeom prst="rect">
            <a:avLst/>
          </a:prstGeom>
          <a:noFill/>
          <a:ln w="9525">
            <a:noFill/>
            <a:miter lim="800000"/>
            <a:headEnd/>
            <a:tailEnd/>
          </a:ln>
          <a:effectLst/>
        </p:spPr>
      </p:pic>
      <p:grpSp>
        <p:nvGrpSpPr>
          <p:cNvPr id="24" name="Group 23"/>
          <p:cNvGrpSpPr/>
          <p:nvPr/>
        </p:nvGrpSpPr>
        <p:grpSpPr>
          <a:xfrm>
            <a:off x="1600200" y="4953000"/>
            <a:ext cx="2518638" cy="1775323"/>
            <a:chOff x="2281962" y="4858542"/>
            <a:chExt cx="2518638" cy="1775323"/>
          </a:xfrm>
        </p:grpSpPr>
        <p:sp>
          <p:nvSpPr>
            <p:cNvPr id="25" name="Text Box 5"/>
            <p:cNvSpPr txBox="1">
              <a:spLocks noChangeArrowheads="1"/>
            </p:cNvSpPr>
            <p:nvPr/>
          </p:nvSpPr>
          <p:spPr bwMode="auto">
            <a:xfrm>
              <a:off x="2281962" y="6172200"/>
              <a:ext cx="2518638" cy="461665"/>
            </a:xfrm>
            <a:prstGeom prst="rect">
              <a:avLst/>
            </a:prstGeom>
            <a:noFill/>
            <a:ln w="9525">
              <a:noFill/>
              <a:miter lim="800000"/>
            </a:ln>
          </p:spPr>
          <p:txBody>
            <a:bodyPr wrap="none">
              <a:spAutoFit/>
            </a:bodyPr>
            <a:lstStyle/>
            <a:p>
              <a:pPr>
                <a:spcBef>
                  <a:spcPct val="0"/>
                </a:spcBef>
                <a:buClrTx/>
                <a:buSzTx/>
                <a:buFontTx/>
                <a:buNone/>
              </a:pPr>
              <a:r>
                <a:rPr lang="en-US" b="1" dirty="0">
                  <a:solidFill>
                    <a:schemeClr val="accent2"/>
                  </a:solidFill>
                  <a:effectLst>
                    <a:outerShdw blurRad="38100" dist="38100" dir="2700000" algn="tl">
                      <a:srgbClr val="000000">
                        <a:alpha val="43137"/>
                      </a:srgbClr>
                    </a:outerShdw>
                  </a:effectLst>
                </a:rPr>
                <a:t>Structural data</a:t>
              </a:r>
              <a:endParaRPr lang="en-US" b="1" dirty="0">
                <a:solidFill>
                  <a:schemeClr val="accent2"/>
                </a:solidFill>
                <a:effectLst>
                  <a:outerShdw blurRad="38100" dist="38100" dir="2700000" algn="tl">
                    <a:srgbClr val="000000">
                      <a:alpha val="43137"/>
                    </a:srgbClr>
                  </a:outerShdw>
                </a:effectLst>
              </a:endParaRPr>
            </a:p>
          </p:txBody>
        </p:sp>
        <p:cxnSp>
          <p:nvCxnSpPr>
            <p:cNvPr id="26" name="Straight Arrow Connector 25"/>
            <p:cNvCxnSpPr/>
            <p:nvPr/>
          </p:nvCxnSpPr>
          <p:spPr bwMode="auto">
            <a:xfrm rot="5400000" flipH="1" flipV="1">
              <a:off x="2924572" y="5515371"/>
              <a:ext cx="1313659" cy="2"/>
            </a:xfrm>
            <a:prstGeom prst="straightConnector1">
              <a:avLst/>
            </a:prstGeom>
            <a:noFill/>
            <a:ln w="79375" cap="flat" cmpd="sng" algn="ctr">
              <a:solidFill>
                <a:schemeClr val="accent2"/>
              </a:solidFill>
              <a:prstDash val="solid"/>
              <a:round/>
              <a:headEnd type="none" w="med" len="med"/>
              <a:tailEnd type="triangle"/>
            </a:ln>
            <a:effectLst/>
          </p:spPr>
        </p:cxnSp>
      </p:grpSp>
      <p:grpSp>
        <p:nvGrpSpPr>
          <p:cNvPr id="28" name="Group 27"/>
          <p:cNvGrpSpPr/>
          <p:nvPr/>
        </p:nvGrpSpPr>
        <p:grpSpPr>
          <a:xfrm>
            <a:off x="7010400" y="6038850"/>
            <a:ext cx="1680268" cy="895350"/>
            <a:chOff x="7082732" y="5962650"/>
            <a:chExt cx="1680268" cy="895350"/>
          </a:xfrm>
        </p:grpSpPr>
        <p:sp>
          <p:nvSpPr>
            <p:cNvPr id="29" name="Text Box 5"/>
            <p:cNvSpPr txBox="1">
              <a:spLocks noChangeArrowheads="1"/>
            </p:cNvSpPr>
            <p:nvPr/>
          </p:nvSpPr>
          <p:spPr bwMode="auto">
            <a:xfrm>
              <a:off x="7082732" y="6396335"/>
              <a:ext cx="1680268" cy="461665"/>
            </a:xfrm>
            <a:prstGeom prst="rect">
              <a:avLst/>
            </a:prstGeom>
            <a:noFill/>
            <a:ln w="9525">
              <a:noFill/>
              <a:miter lim="800000"/>
            </a:ln>
          </p:spPr>
          <p:txBody>
            <a:bodyPr wrap="none">
              <a:spAutoFit/>
            </a:bodyPr>
            <a:lstStyle/>
            <a:p>
              <a:pPr>
                <a:spcBef>
                  <a:spcPct val="0"/>
                </a:spcBef>
                <a:buClrTx/>
                <a:buSzTx/>
                <a:buFontTx/>
                <a:buNone/>
              </a:pPr>
              <a:r>
                <a:rPr lang="en-US" b="1" dirty="0">
                  <a:solidFill>
                    <a:schemeClr val="accent2"/>
                  </a:solidFill>
                  <a:effectLst>
                    <a:outerShdw blurRad="38100" dist="38100" dir="2700000" algn="tl">
                      <a:srgbClr val="000000">
                        <a:alpha val="43137"/>
                      </a:srgbClr>
                    </a:outerShdw>
                  </a:effectLst>
                </a:rPr>
                <a:t>User data</a:t>
              </a:r>
              <a:endParaRPr lang="en-US" b="1" dirty="0">
                <a:solidFill>
                  <a:schemeClr val="accent2"/>
                </a:solidFill>
                <a:effectLst>
                  <a:outerShdw blurRad="38100" dist="38100" dir="2700000" algn="tl">
                    <a:srgbClr val="000000">
                      <a:alpha val="43137"/>
                    </a:srgbClr>
                  </a:outerShdw>
                </a:effectLst>
              </a:endParaRPr>
            </a:p>
          </p:txBody>
        </p:sp>
        <p:cxnSp>
          <p:nvCxnSpPr>
            <p:cNvPr id="31" name="Straight Arrow Connector 30"/>
            <p:cNvCxnSpPr/>
            <p:nvPr/>
          </p:nvCxnSpPr>
          <p:spPr bwMode="auto">
            <a:xfrm rot="5400000" flipH="1" flipV="1">
              <a:off x="7666830" y="6219030"/>
              <a:ext cx="514349" cy="1590"/>
            </a:xfrm>
            <a:prstGeom prst="straightConnector1">
              <a:avLst/>
            </a:prstGeom>
            <a:noFill/>
            <a:ln w="79375" cap="flat" cmpd="sng" algn="ctr">
              <a:solidFill>
                <a:schemeClr val="accent2"/>
              </a:solidFill>
              <a:prstDash val="solid"/>
              <a:round/>
              <a:headEnd type="none" w="med" len="med"/>
              <a:tailEnd type="triangle"/>
            </a:ln>
            <a:effectLst/>
          </p:spPr>
        </p:cxnSp>
      </p:grpSp>
      <p:sp>
        <p:nvSpPr>
          <p:cNvPr id="30" name="AutoShape 9"/>
          <p:cNvSpPr>
            <a:spLocks noChangeArrowheads="1"/>
          </p:cNvSpPr>
          <p:nvPr/>
        </p:nvSpPr>
        <p:spPr bwMode="auto">
          <a:xfrm>
            <a:off x="1752600" y="4953000"/>
            <a:ext cx="4495800" cy="1219200"/>
          </a:xfrm>
          <a:prstGeom prst="cloudCallout">
            <a:avLst>
              <a:gd name="adj1" fmla="val 45805"/>
              <a:gd name="adj2" fmla="val -123814"/>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rPr>
              <a:t>Problem: size of the index?</a:t>
            </a:r>
            <a:endParaRPr lang="en-US" sz="28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609600" y="76200"/>
            <a:ext cx="7772400" cy="609600"/>
          </a:xfrm>
        </p:spPr>
        <p:txBody>
          <a:bodyPr/>
          <a:lstStyle/>
          <a:p>
            <a:pPr algn="ctr"/>
            <a:r>
              <a:rPr lang="en-US" sz="36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Organizing File System</a:t>
            </a:r>
            <a:endParaRPr lang="en-US" sz="36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4294967295"/>
          </p:nvPr>
        </p:nvSpPr>
        <p:spPr>
          <a:xfrm>
            <a:off x="304800" y="609600"/>
            <a:ext cx="8534400" cy="1143000"/>
          </a:xfrm>
        </p:spPr>
        <p:txBody>
          <a:bodyPr/>
          <a:lstStyle/>
          <a:p>
            <a:pPr marL="0" indent="0" algn="just">
              <a:buFont typeface="Wingdings" panose="05000000000000000000" pitchFamily="2" charset="2"/>
              <a:buChar char="q"/>
            </a:pPr>
            <a:r>
              <a:rPr lang="en-US" sz="2400" dirty="0">
                <a:latin typeface="Times New Roman" pitchFamily="18" charset="0"/>
                <a:cs typeface="Times New Roman" pitchFamily="18" charset="0"/>
              </a:rPr>
              <a:t>Disks are split into one or more </a:t>
            </a: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partitions</a:t>
            </a:r>
            <a:r>
              <a:rPr lang="en-US" sz="2400" dirty="0">
                <a:latin typeface="Times New Roman" pitchFamily="18" charset="0"/>
                <a:cs typeface="Times New Roman" pitchFamily="18" charset="0"/>
              </a:rPr>
              <a:t> (or </a:t>
            </a:r>
            <a:r>
              <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minidisks</a:t>
            </a:r>
            <a:r>
              <a:rPr lang="en-US" sz="24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0" indent="0" algn="just">
              <a:buFont typeface="Wingdings" panose="05000000000000000000" pitchFamily="2" charset="2"/>
              <a:buChar char="q"/>
            </a:pPr>
            <a:r>
              <a:rPr lang="en-US" sz="2400" dirty="0">
                <a:latin typeface="Times New Roman" pitchFamily="18" charset="0"/>
                <a:cs typeface="Times New Roman" pitchFamily="18" charset="0"/>
              </a:rPr>
              <a:t>Each partition contains information about files (directory) within it.</a:t>
            </a:r>
            <a:endParaRPr lang="en-US"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57346" name="Picture 2"/>
          <p:cNvPicPr>
            <a:picLocks noChangeAspect="1" noChangeArrowheads="1"/>
          </p:cNvPicPr>
          <p:nvPr/>
        </p:nvPicPr>
        <p:blipFill>
          <a:blip r:embed="rId1"/>
          <a:srcRect/>
          <a:stretch>
            <a:fillRect/>
          </a:stretch>
        </p:blipFill>
        <p:spPr bwMode="auto">
          <a:xfrm>
            <a:off x="1571625" y="1828800"/>
            <a:ext cx="6810375" cy="4495800"/>
          </a:xfrm>
          <a:prstGeom prst="rect">
            <a:avLst/>
          </a:prstGeom>
          <a:noFill/>
          <a:ln w="9525">
            <a:noFill/>
            <a:miter lim="800000"/>
            <a:headEnd/>
            <a:tailEnd/>
          </a:ln>
          <a:effectLst/>
        </p:spPr>
      </p:pic>
      <p:sp>
        <p:nvSpPr>
          <p:cNvPr id="6" name="Text Box 5"/>
          <p:cNvSpPr txBox="1">
            <a:spLocks noChangeArrowheads="1"/>
          </p:cNvSpPr>
          <p:nvPr/>
        </p:nvSpPr>
        <p:spPr bwMode="auto">
          <a:xfrm>
            <a:off x="152400" y="6211669"/>
            <a:ext cx="7587333" cy="646331"/>
          </a:xfrm>
          <a:prstGeom prst="rect">
            <a:avLst/>
          </a:prstGeom>
          <a:noFill/>
          <a:ln w="9525">
            <a:noFill/>
            <a:miter lim="800000"/>
          </a:ln>
        </p:spPr>
        <p:txBody>
          <a:bodyPr wrap="none">
            <a:spAutoFit/>
          </a:bodyPr>
          <a:lstStyle/>
          <a:p>
            <a:pPr>
              <a:spcBef>
                <a:spcPct val="0"/>
              </a:spcBef>
              <a:buClrTx/>
              <a:buSzTx/>
              <a:buFontTx/>
              <a:buNone/>
            </a:pPr>
            <a:r>
              <a:rPr lang="en-US" sz="1800" dirty="0">
                <a:latin typeface="Times New Roman" pitchFamily="18" charset="0"/>
                <a:cs typeface="Times New Roman" pitchFamily="18" charset="0"/>
              </a:rPr>
              <a:t>[1] </a:t>
            </a:r>
            <a:r>
              <a:rPr lang="en-US" sz="1800" dirty="0" err="1">
                <a:latin typeface="Times New Roman" pitchFamily="18" charset="0"/>
                <a:cs typeface="Times New Roman" pitchFamily="18" charset="0"/>
              </a:rPr>
              <a:t>Silberschatz</a:t>
            </a:r>
            <a:r>
              <a:rPr lang="en-US" sz="1800" dirty="0">
                <a:latin typeface="Times New Roman" pitchFamily="18" charset="0"/>
                <a:cs typeface="Times New Roman" pitchFamily="18" charset="0"/>
              </a:rPr>
              <a:t>, Galvin, and Gagne "Operating System Concepts: 6th Edition," </a:t>
            </a:r>
            <a:endParaRPr lang="en-US" sz="1800" dirty="0">
              <a:latin typeface="Times New Roman" pitchFamily="18" charset="0"/>
              <a:cs typeface="Times New Roman" pitchFamily="18" charset="0"/>
            </a:endParaRPr>
          </a:p>
          <a:p>
            <a:pPr>
              <a:spcBef>
                <a:spcPct val="0"/>
              </a:spcBef>
              <a:buClrTx/>
              <a:buSzTx/>
              <a:buFontTx/>
              <a:buNone/>
            </a:pPr>
            <a:r>
              <a:rPr lang="en-US" sz="1800" dirty="0">
                <a:latin typeface="Times New Roman" pitchFamily="18" charset="0"/>
                <a:cs typeface="Times New Roman" pitchFamily="18" charset="0"/>
              </a:rPr>
              <a:t>John Wiley &amp; Sons, 2002. </a:t>
            </a:r>
            <a:endParaRPr lang="en-US" sz="1800" dirty="0">
              <a:latin typeface="Times New Roman" pitchFamily="18" charset="0"/>
              <a:cs typeface="Times New Roman" pitchFamily="18" charset="0"/>
            </a:endParaRPr>
          </a:p>
        </p:txBody>
      </p:sp>
      <p:sp>
        <p:nvSpPr>
          <p:cNvPr id="7" name="Rectangle 6"/>
          <p:cNvSpPr/>
          <p:nvPr/>
        </p:nvSpPr>
        <p:spPr bwMode="auto">
          <a:xfrm>
            <a:off x="2571750" y="1943100"/>
            <a:ext cx="1924050" cy="438150"/>
          </a:xfrm>
          <a:prstGeom prst="rect">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Rectangle 7"/>
          <p:cNvSpPr/>
          <p:nvPr/>
        </p:nvSpPr>
        <p:spPr bwMode="auto">
          <a:xfrm>
            <a:off x="2590800" y="3790950"/>
            <a:ext cx="1924050" cy="457200"/>
          </a:xfrm>
          <a:prstGeom prst="rect">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9" name="Rectangle 8"/>
          <p:cNvSpPr/>
          <p:nvPr/>
        </p:nvSpPr>
        <p:spPr bwMode="auto">
          <a:xfrm>
            <a:off x="5619750" y="1943100"/>
            <a:ext cx="1924050" cy="438150"/>
          </a:xfrm>
          <a:prstGeom prst="rect">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90500"/>
            <a:ext cx="7772400" cy="685800"/>
          </a:xfrm>
        </p:spPr>
        <p:txBody>
          <a:bodyPr/>
          <a:lstStyle/>
          <a:p>
            <a:pPr algn="ctr" eaLnBrk="1" hangingPunct="1"/>
            <a:r>
              <a:rPr lang="en-US" b="1" u="none" dirty="0">
                <a:effectLst>
                  <a:outerShdw blurRad="38100" dist="38100" dir="2700000" algn="tl">
                    <a:srgbClr val="000000">
                      <a:alpha val="43137"/>
                    </a:srgbClr>
                  </a:outerShdw>
                </a:effectLst>
                <a:latin typeface="Times New Roman" pitchFamily="18" charset="0"/>
                <a:cs typeface="Times New Roman" pitchFamily="18" charset="0"/>
              </a:rPr>
              <a:t>Essential and Nonessential Data</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7411" name="Rectangle 3"/>
          <p:cNvSpPr>
            <a:spLocks noGrp="1" noChangeArrowheads="1"/>
          </p:cNvSpPr>
          <p:nvPr>
            <p:ph type="body" idx="1"/>
          </p:nvPr>
        </p:nvSpPr>
        <p:spPr>
          <a:xfrm>
            <a:off x="228600" y="1143000"/>
            <a:ext cx="6223040" cy="2209800"/>
          </a:xfrm>
        </p:spPr>
        <p:txBody>
          <a:bodyPr/>
          <a:lstStyle/>
          <a:p>
            <a:pPr marL="0" indent="0" eaLnBrk="1" hangingPunct="1">
              <a:spcBef>
                <a:spcPts val="0"/>
              </a:spcBef>
              <a:spcAft>
                <a:spcPts val="0"/>
              </a:spcAft>
            </a:pPr>
            <a:r>
              <a:rPr lang="en-US" sz="2800" b="1" u="sng" dirty="0">
                <a:latin typeface="Times New Roman" pitchFamily="18" charset="0"/>
                <a:cs typeface="Times New Roman" pitchFamily="18" charset="0"/>
              </a:rPr>
              <a:t>Essential</a:t>
            </a:r>
            <a:r>
              <a:rPr lang="en-US" sz="2800" dirty="0">
                <a:latin typeface="Times New Roman" pitchFamily="18" charset="0"/>
                <a:cs typeface="Times New Roman" pitchFamily="18" charset="0"/>
              </a:rPr>
              <a:t> for finding a file: File name, size, and address</a:t>
            </a:r>
            <a:endParaRPr lang="en-US" sz="2800" dirty="0">
              <a:latin typeface="Times New Roman" pitchFamily="18" charset="0"/>
              <a:cs typeface="Times New Roman" pitchFamily="18" charset="0"/>
            </a:endParaRPr>
          </a:p>
          <a:p>
            <a:pPr marL="0" indent="0" eaLnBrk="1" hangingPunct="1">
              <a:spcBef>
                <a:spcPts val="0"/>
              </a:spcBef>
              <a:spcAft>
                <a:spcPts val="0"/>
              </a:spcAft>
            </a:pPr>
            <a:r>
              <a:rPr lang="en-US" sz="2800" b="1" u="sng" dirty="0">
                <a:latin typeface="Times New Roman" pitchFamily="18" charset="0"/>
                <a:cs typeface="Times New Roman" pitchFamily="18" charset="0"/>
              </a:rPr>
              <a:t>Not essential</a:t>
            </a:r>
            <a:r>
              <a:rPr lang="en-US" sz="2800" dirty="0">
                <a:latin typeface="Times New Roman" pitchFamily="18" charset="0"/>
                <a:cs typeface="Times New Roman" pitchFamily="18" charset="0"/>
              </a:rPr>
              <a:t> for finding a file but </a:t>
            </a:r>
            <a:r>
              <a:rPr lang="en-US" dirty="0">
                <a:latin typeface="Times New Roman" pitchFamily="18" charset="0"/>
                <a:cs typeface="Times New Roman" pitchFamily="18" charset="0"/>
              </a:rPr>
              <a:t>data is there for convenience </a:t>
            </a:r>
            <a:r>
              <a:rPr lang="en-US" sz="2800" dirty="0">
                <a:latin typeface="Times New Roman" pitchFamily="18" charset="0"/>
                <a:cs typeface="Times New Roman" pitchFamily="18" charset="0"/>
              </a:rPr>
              <a:t>: access </a:t>
            </a:r>
            <a:r>
              <a:rPr lang="en-US" dirty="0">
                <a:latin typeface="Times New Roman" pitchFamily="18" charset="0"/>
                <a:cs typeface="Times New Roman" pitchFamily="18" charset="0"/>
              </a:rPr>
              <a:t>time and security permissions</a:t>
            </a:r>
            <a:endParaRPr lang="en-US" sz="2800" dirty="0">
              <a:latin typeface="Times New Roman" pitchFamily="18" charset="0"/>
              <a:cs typeface="Times New Roman" pitchFamily="18" charset="0"/>
            </a:endParaRPr>
          </a:p>
        </p:txBody>
      </p:sp>
      <p:sp>
        <p:nvSpPr>
          <p:cNvPr id="17412" name="Rectangle 4"/>
          <p:cNvSpPr>
            <a:spLocks noChangeArrowheads="1"/>
          </p:cNvSpPr>
          <p:nvPr/>
        </p:nvSpPr>
        <p:spPr bwMode="auto">
          <a:xfrm>
            <a:off x="152400" y="4191000"/>
            <a:ext cx="1828800" cy="838200"/>
          </a:xfrm>
          <a:prstGeom prst="rect">
            <a:avLst/>
          </a:prstGeom>
          <a:solidFill>
            <a:schemeClr val="accent1"/>
          </a:solidFill>
          <a:ln w="9525">
            <a:solidFill>
              <a:schemeClr val="tx1"/>
            </a:solidFill>
            <a:miter lim="800000"/>
          </a:ln>
        </p:spPr>
        <p:txBody>
          <a:bodyPr wrap="none" anchor="ctr"/>
          <a:lstStyle/>
          <a:p>
            <a:pPr algn="ctr"/>
            <a:r>
              <a:rPr lang="en-US" sz="2000" dirty="0"/>
              <a:t>Name:</a:t>
            </a:r>
            <a:endParaRPr lang="en-US" sz="2000" dirty="0"/>
          </a:p>
          <a:p>
            <a:pPr algn="ctr"/>
            <a:r>
              <a:rPr lang="en-US" sz="2000" dirty="0"/>
              <a:t>cv.txt</a:t>
            </a:r>
            <a:endParaRPr lang="en-US" sz="2000" dirty="0"/>
          </a:p>
        </p:txBody>
      </p:sp>
      <p:sp>
        <p:nvSpPr>
          <p:cNvPr id="17413" name="Rectangle 5"/>
          <p:cNvSpPr>
            <a:spLocks noChangeArrowheads="1"/>
          </p:cNvSpPr>
          <p:nvPr/>
        </p:nvSpPr>
        <p:spPr bwMode="auto">
          <a:xfrm>
            <a:off x="1981200" y="4191000"/>
            <a:ext cx="1524000" cy="838200"/>
          </a:xfrm>
          <a:prstGeom prst="rect">
            <a:avLst/>
          </a:prstGeom>
          <a:solidFill>
            <a:schemeClr val="accent1"/>
          </a:solidFill>
          <a:ln w="9525">
            <a:solidFill>
              <a:schemeClr val="tx1"/>
            </a:solidFill>
            <a:miter lim="800000"/>
          </a:ln>
        </p:spPr>
        <p:txBody>
          <a:bodyPr wrap="none" anchor="ctr"/>
          <a:lstStyle/>
          <a:p>
            <a:pPr algn="ctr"/>
            <a:r>
              <a:rPr lang="en-US" sz="2000" dirty="0"/>
              <a:t>Cluster:</a:t>
            </a:r>
            <a:endParaRPr lang="en-US" sz="2000" dirty="0"/>
          </a:p>
          <a:p>
            <a:pPr algn="ctr"/>
            <a:r>
              <a:rPr lang="en-US" sz="2000" dirty="0"/>
              <a:t>888</a:t>
            </a:r>
            <a:endParaRPr lang="en-US" sz="2000" dirty="0"/>
          </a:p>
        </p:txBody>
      </p:sp>
      <p:sp>
        <p:nvSpPr>
          <p:cNvPr id="17414" name="Rectangle 6"/>
          <p:cNvSpPr>
            <a:spLocks noChangeArrowheads="1"/>
          </p:cNvSpPr>
          <p:nvPr/>
        </p:nvSpPr>
        <p:spPr bwMode="auto">
          <a:xfrm>
            <a:off x="3505200" y="4191000"/>
            <a:ext cx="1219200" cy="838200"/>
          </a:xfrm>
          <a:prstGeom prst="rect">
            <a:avLst/>
          </a:prstGeom>
          <a:solidFill>
            <a:schemeClr val="accent1"/>
          </a:solidFill>
          <a:ln w="9525">
            <a:solidFill>
              <a:schemeClr val="tx1"/>
            </a:solidFill>
            <a:miter lim="800000"/>
          </a:ln>
        </p:spPr>
        <p:txBody>
          <a:bodyPr wrap="none" anchor="ctr"/>
          <a:lstStyle/>
          <a:p>
            <a:pPr algn="ctr"/>
            <a:r>
              <a:rPr lang="en-US" sz="2000" dirty="0"/>
              <a:t>Size:</a:t>
            </a:r>
            <a:endParaRPr lang="en-US" sz="2000" dirty="0"/>
          </a:p>
          <a:p>
            <a:pPr algn="ctr"/>
            <a:r>
              <a:rPr lang="en-US" sz="2000" dirty="0"/>
              <a:t>12</a:t>
            </a:r>
            <a:endParaRPr lang="en-US" sz="2000" dirty="0"/>
          </a:p>
        </p:txBody>
      </p:sp>
      <p:sp>
        <p:nvSpPr>
          <p:cNvPr id="17415" name="Rectangle 7"/>
          <p:cNvSpPr>
            <a:spLocks noChangeArrowheads="1"/>
          </p:cNvSpPr>
          <p:nvPr/>
        </p:nvSpPr>
        <p:spPr bwMode="auto">
          <a:xfrm>
            <a:off x="4724400" y="4191000"/>
            <a:ext cx="2590800" cy="838200"/>
          </a:xfrm>
          <a:prstGeom prst="rect">
            <a:avLst/>
          </a:prstGeom>
          <a:solidFill>
            <a:schemeClr val="accent1"/>
          </a:solidFill>
          <a:ln w="9525">
            <a:solidFill>
              <a:schemeClr val="tx1"/>
            </a:solidFill>
            <a:miter lim="800000"/>
          </a:ln>
        </p:spPr>
        <p:txBody>
          <a:bodyPr wrap="none" anchor="ctr"/>
          <a:lstStyle/>
          <a:p>
            <a:pPr algn="ctr"/>
            <a:r>
              <a:rPr lang="en-US" sz="2000" dirty="0"/>
              <a:t>Last access:</a:t>
            </a:r>
            <a:endParaRPr lang="en-US" sz="2000" dirty="0"/>
          </a:p>
          <a:p>
            <a:pPr algn="ctr"/>
            <a:r>
              <a:rPr lang="en-US" sz="2000" dirty="0"/>
              <a:t>September 10, 2009</a:t>
            </a:r>
            <a:endParaRPr lang="en-US" sz="2000" dirty="0"/>
          </a:p>
        </p:txBody>
      </p:sp>
      <p:sp>
        <p:nvSpPr>
          <p:cNvPr id="17417" name="Rectangle 9"/>
          <p:cNvSpPr>
            <a:spLocks noChangeArrowheads="1"/>
          </p:cNvSpPr>
          <p:nvPr/>
        </p:nvSpPr>
        <p:spPr bwMode="auto">
          <a:xfrm>
            <a:off x="4343400" y="5638800"/>
            <a:ext cx="2590800" cy="1066800"/>
          </a:xfrm>
          <a:prstGeom prst="rect">
            <a:avLst/>
          </a:prstGeom>
          <a:solidFill>
            <a:schemeClr val="accent1"/>
          </a:solidFill>
          <a:ln w="9525">
            <a:solidFill>
              <a:schemeClr val="tx1"/>
            </a:solidFill>
            <a:miter lim="800000"/>
          </a:ln>
        </p:spPr>
        <p:txBody>
          <a:bodyPr wrap="none" anchor="ctr"/>
          <a:lstStyle/>
          <a:p>
            <a:r>
              <a:rPr lang="en-US" sz="1800" dirty="0"/>
              <a:t>David lives in Toronto, </a:t>
            </a:r>
            <a:endParaRPr lang="en-US" sz="1800" dirty="0"/>
          </a:p>
          <a:p>
            <a:r>
              <a:rPr lang="en-US" sz="1800" dirty="0"/>
              <a:t>ON, Canada.</a:t>
            </a:r>
            <a:endParaRPr lang="en-US" sz="1800" dirty="0"/>
          </a:p>
        </p:txBody>
      </p:sp>
      <p:sp>
        <p:nvSpPr>
          <p:cNvPr id="17418" name="Text Box 16"/>
          <p:cNvSpPr txBox="1">
            <a:spLocks noChangeArrowheads="1"/>
          </p:cNvSpPr>
          <p:nvPr/>
        </p:nvSpPr>
        <p:spPr bwMode="auto">
          <a:xfrm>
            <a:off x="1981200" y="5257800"/>
            <a:ext cx="1457450" cy="369332"/>
          </a:xfrm>
          <a:prstGeom prst="rect">
            <a:avLst/>
          </a:prstGeom>
          <a:noFill/>
          <a:ln w="9525">
            <a:noFill/>
            <a:miter lim="800000"/>
          </a:ln>
        </p:spPr>
        <p:txBody>
          <a:bodyPr wrap="none">
            <a:spAutoFit/>
          </a:bodyPr>
          <a:lstStyle/>
          <a:p>
            <a:r>
              <a:rPr lang="en-US" sz="1800" dirty="0"/>
              <a:t>Cluster 887</a:t>
            </a:r>
            <a:endParaRPr lang="en-US" sz="1800" dirty="0"/>
          </a:p>
        </p:txBody>
      </p:sp>
      <p:sp>
        <p:nvSpPr>
          <p:cNvPr id="17419" name="Text Box 17"/>
          <p:cNvSpPr txBox="1">
            <a:spLocks noChangeArrowheads="1"/>
          </p:cNvSpPr>
          <p:nvPr/>
        </p:nvSpPr>
        <p:spPr bwMode="auto">
          <a:xfrm>
            <a:off x="4495800" y="5257800"/>
            <a:ext cx="1457450" cy="369332"/>
          </a:xfrm>
          <a:prstGeom prst="rect">
            <a:avLst/>
          </a:prstGeom>
          <a:noFill/>
          <a:ln w="9525">
            <a:noFill/>
            <a:miter lim="800000"/>
          </a:ln>
        </p:spPr>
        <p:txBody>
          <a:bodyPr wrap="none">
            <a:spAutoFit/>
          </a:bodyPr>
          <a:lstStyle/>
          <a:p>
            <a:r>
              <a:rPr lang="en-US" sz="1800" dirty="0"/>
              <a:t>Cluster 888</a:t>
            </a:r>
            <a:endParaRPr lang="en-US" sz="1800" dirty="0"/>
          </a:p>
        </p:txBody>
      </p:sp>
      <p:sp>
        <p:nvSpPr>
          <p:cNvPr id="17420" name="Line 18"/>
          <p:cNvSpPr>
            <a:spLocks noChangeShapeType="1"/>
          </p:cNvSpPr>
          <p:nvPr/>
        </p:nvSpPr>
        <p:spPr bwMode="auto">
          <a:xfrm>
            <a:off x="3200400" y="5029200"/>
            <a:ext cx="1295400" cy="609600"/>
          </a:xfrm>
          <a:prstGeom prst="line">
            <a:avLst/>
          </a:prstGeom>
          <a:noFill/>
          <a:ln w="9525">
            <a:solidFill>
              <a:schemeClr val="tx1"/>
            </a:solidFill>
            <a:round/>
            <a:tailEnd type="triangle" w="med" len="med"/>
          </a:ln>
        </p:spPr>
        <p:txBody>
          <a:bodyPr/>
          <a:lstStyle/>
          <a:p>
            <a:endParaRPr lang="en-CA"/>
          </a:p>
        </p:txBody>
      </p:sp>
      <p:sp>
        <p:nvSpPr>
          <p:cNvPr id="14" name="Rectangle 9"/>
          <p:cNvSpPr>
            <a:spLocks noChangeArrowheads="1"/>
          </p:cNvSpPr>
          <p:nvPr/>
        </p:nvSpPr>
        <p:spPr bwMode="auto">
          <a:xfrm>
            <a:off x="1371600" y="5638800"/>
            <a:ext cx="2590800" cy="1066800"/>
          </a:xfrm>
          <a:prstGeom prst="rect">
            <a:avLst/>
          </a:prstGeom>
          <a:solidFill>
            <a:schemeClr val="accent1"/>
          </a:solidFill>
          <a:ln w="9525">
            <a:solidFill>
              <a:schemeClr val="tx1"/>
            </a:solidFill>
            <a:miter lim="800000"/>
          </a:ln>
        </p:spPr>
        <p:txBody>
          <a:bodyPr wrap="none" anchor="ctr"/>
          <a:lstStyle/>
          <a:p>
            <a:r>
              <a:rPr lang="en-US" sz="1800" dirty="0"/>
              <a:t>James lives in Kingston, </a:t>
            </a:r>
            <a:endParaRPr lang="en-US" sz="1800" dirty="0"/>
          </a:p>
          <a:p>
            <a:r>
              <a:rPr lang="en-US" sz="1800" dirty="0"/>
              <a:t>ON, Canada.</a:t>
            </a:r>
            <a:endParaRPr lang="en-US" sz="1800" dirty="0"/>
          </a:p>
        </p:txBody>
      </p:sp>
      <p:sp>
        <p:nvSpPr>
          <p:cNvPr id="15" name="Slide Number Placeholder 5"/>
          <p:cNvSpPr>
            <a:spLocks noGrp="1"/>
          </p:cNvSpPr>
          <p:nvPr>
            <p:ph type="sldNum" sz="quarter" idx="12"/>
          </p:nvPr>
        </p:nvSpPr>
        <p:spPr>
          <a:xfrm>
            <a:off x="7994650" y="6324600"/>
            <a:ext cx="768350" cy="457200"/>
          </a:xfrm>
          <a:noFill/>
        </p:spPr>
        <p:txBody>
          <a:bodyPr/>
          <a:lstStyle/>
          <a:p>
            <a:fld id="{CC941794-6EDC-4502-8330-BB943E511C3D}" type="slidenum">
              <a:rPr lang="en-US" smtClean="0"/>
            </a:fld>
            <a:endParaRPr lang="en-US"/>
          </a:p>
        </p:txBody>
      </p:sp>
      <p:pic>
        <p:nvPicPr>
          <p:cNvPr id="2" name="Picture 1"/>
          <p:cNvPicPr>
            <a:picLocks noChangeAspect="1"/>
          </p:cNvPicPr>
          <p:nvPr/>
        </p:nvPicPr>
        <p:blipFill>
          <a:blip r:embed="rId1"/>
          <a:stretch>
            <a:fillRect/>
          </a:stretch>
        </p:blipFill>
        <p:spPr>
          <a:xfrm>
            <a:off x="6464340" y="780937"/>
            <a:ext cx="2590799" cy="33616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554377" y="238452"/>
            <a:ext cx="7772400" cy="838200"/>
          </a:xfrm>
        </p:spPr>
        <p:txBody>
          <a:bodyPr/>
          <a:lstStyle/>
          <a:p>
            <a:pPr algn="ct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Data Categories</a:t>
            </a:r>
            <a:endPar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1026" name="Picture 2" descr="Internal Structure of UNIX File syste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45820" y="3905173"/>
            <a:ext cx="3080065" cy="15004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2550" y="1459427"/>
            <a:ext cx="1849777" cy="830997"/>
          </a:xfrm>
          <a:prstGeom prst="rect">
            <a:avLst/>
          </a:prstGeom>
          <a:noFill/>
        </p:spPr>
        <p:txBody>
          <a:bodyPr wrap="square">
            <a:spAutoFit/>
          </a:bodyPr>
          <a:lstStyle/>
          <a:p>
            <a:pPr algn="ctr"/>
            <a:r>
              <a:rPr lang="en-US" b="1" dirty="0">
                <a:latin typeface="Times New Roman" pitchFamily="18" charset="0"/>
                <a:cs typeface="Times New Roman" pitchFamily="18" charset="0"/>
              </a:rPr>
              <a:t>An example of EXT2</a:t>
            </a:r>
            <a:endParaRPr lang="en-US" b="1" dirty="0">
              <a:latin typeface="Times New Roman" pitchFamily="18" charset="0"/>
              <a:cs typeface="Times New Roman" pitchFamily="18"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797" y="2115693"/>
            <a:ext cx="4161503" cy="171888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p:nvPr/>
        </p:nvSpPr>
        <p:spPr bwMode="auto">
          <a:xfrm>
            <a:off x="228600" y="4484914"/>
            <a:ext cx="1433750" cy="32940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User view</a:t>
            </a:r>
            <a:endParaRPr lang="en-US" sz="1800" b="1" kern="0" dirty="0">
              <a:solidFill>
                <a:srgbClr val="C00000"/>
              </a:solidFill>
              <a:latin typeface="Times New Roman" pitchFamily="18" charset="0"/>
              <a:cs typeface="Times New Roman" pitchFamily="18" charset="0"/>
            </a:endParaRPr>
          </a:p>
        </p:txBody>
      </p:sp>
      <p:sp>
        <p:nvSpPr>
          <p:cNvPr id="18" name="Content Placeholder 2"/>
          <p:cNvSpPr txBox="1"/>
          <p:nvPr/>
        </p:nvSpPr>
        <p:spPr bwMode="auto">
          <a:xfrm>
            <a:off x="152400" y="2718598"/>
            <a:ext cx="1433750" cy="32940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Our view</a:t>
            </a:r>
            <a:endParaRPr lang="en-US" sz="1800" b="1" kern="0" dirty="0">
              <a:solidFill>
                <a:srgbClr val="C00000"/>
              </a:solidFill>
              <a:latin typeface="Times New Roman" pitchFamily="18" charset="0"/>
              <a:cs typeface="Times New Roman" pitchFamily="18" charset="0"/>
            </a:endParaRPr>
          </a:p>
        </p:txBody>
      </p:sp>
      <p:sp>
        <p:nvSpPr>
          <p:cNvPr id="19" name="Content Placeholder 2"/>
          <p:cNvSpPr txBox="1"/>
          <p:nvPr/>
        </p:nvSpPr>
        <p:spPr bwMode="auto">
          <a:xfrm>
            <a:off x="1621177" y="2590800"/>
            <a:ext cx="4329350" cy="572600"/>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Physical Layout on the partition of a File system</a:t>
            </a:r>
            <a:endParaRPr lang="en-US" sz="1800" b="1" kern="0" dirty="0">
              <a:solidFill>
                <a:srgbClr val="C00000"/>
              </a:solidFill>
              <a:latin typeface="Times New Roman" pitchFamily="18" charset="0"/>
              <a:cs typeface="Times New Roman" pitchFamily="18" charset="0"/>
            </a:endParaRPr>
          </a:p>
        </p:txBody>
      </p:sp>
      <p:sp>
        <p:nvSpPr>
          <p:cNvPr id="20" name="Content Placeholder 2"/>
          <p:cNvSpPr txBox="1"/>
          <p:nvPr/>
        </p:nvSpPr>
        <p:spPr bwMode="auto">
          <a:xfrm>
            <a:off x="1773577" y="5157025"/>
            <a:ext cx="4551023" cy="329375"/>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hierarchical structure of files and directories</a:t>
            </a:r>
            <a:endParaRPr lang="en-US" sz="1800" b="1" kern="0" dirty="0">
              <a:solidFill>
                <a:srgbClr val="C00000"/>
              </a:solidFill>
              <a:latin typeface="Times New Roman" pitchFamily="18" charset="0"/>
              <a:cs typeface="Times New Roman" pitchFamily="18" charset="0"/>
            </a:endParaRPr>
          </a:p>
        </p:txBody>
      </p:sp>
      <p:sp>
        <p:nvSpPr>
          <p:cNvPr id="2" name="Left Brace 1"/>
          <p:cNvSpPr/>
          <p:nvPr/>
        </p:nvSpPr>
        <p:spPr bwMode="auto">
          <a:xfrm>
            <a:off x="5715000" y="1447800"/>
            <a:ext cx="650947" cy="2967205"/>
          </a:xfrm>
          <a:prstGeom prst="leftBrace">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22" name="TextBox 21"/>
          <p:cNvSpPr txBox="1"/>
          <p:nvPr/>
        </p:nvSpPr>
        <p:spPr>
          <a:xfrm>
            <a:off x="6456023" y="961571"/>
            <a:ext cx="1849777" cy="1200329"/>
          </a:xfrm>
          <a:prstGeom prst="rect">
            <a:avLst/>
          </a:prstGeom>
          <a:noFill/>
        </p:spPr>
        <p:txBody>
          <a:bodyPr wrap="square">
            <a:spAutoFit/>
          </a:bodyPr>
          <a:lstStyle/>
          <a:p>
            <a:pPr algn="ctr"/>
            <a:r>
              <a:rPr lang="en-US" b="1" dirty="0">
                <a:latin typeface="Times New Roman" pitchFamily="18" charset="0"/>
                <a:cs typeface="Times New Roman" pitchFamily="18" charset="0"/>
              </a:rPr>
              <a:t>Filesystem data structures</a:t>
            </a:r>
            <a:endParaRPr lang="en-US" b="1" dirty="0">
              <a:latin typeface="Times New Roman" pitchFamily="18" charset="0"/>
              <a:cs typeface="Times New Roman" pitchFamily="18" charset="0"/>
            </a:endParaRPr>
          </a:p>
        </p:txBody>
      </p:sp>
      <p:sp>
        <p:nvSpPr>
          <p:cNvPr id="23" name="TextBox 22"/>
          <p:cNvSpPr txBox="1"/>
          <p:nvPr/>
        </p:nvSpPr>
        <p:spPr>
          <a:xfrm>
            <a:off x="6477000" y="4206238"/>
            <a:ext cx="1849777" cy="461665"/>
          </a:xfrm>
          <a:prstGeom prst="rect">
            <a:avLst/>
          </a:prstGeom>
          <a:noFill/>
        </p:spPr>
        <p:txBody>
          <a:bodyPr wrap="square">
            <a:spAutoFit/>
          </a:bodyPr>
          <a:lstStyle/>
          <a:p>
            <a:pPr algn="ctr"/>
            <a:r>
              <a:rPr lang="en-US" b="1" dirty="0">
                <a:latin typeface="Times New Roman" pitchFamily="18" charset="0"/>
                <a:cs typeface="Times New Roman" pitchFamily="18" charset="0"/>
              </a:rPr>
              <a:t>User data</a:t>
            </a:r>
            <a:endParaRPr lang="en-US" b="1"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14400" y="76200"/>
            <a:ext cx="7848600" cy="1143000"/>
          </a:xfrm>
        </p:spPr>
        <p:txBody>
          <a:bodyPr/>
          <a:lstStyle/>
          <a:p>
            <a:pPr algn="ctr" eaLnBrk="1" hangingPunct="1"/>
            <a:r>
              <a:rPr lang="en-US" b="1" u="none" dirty="0">
                <a:effectLst>
                  <a:outerShdw blurRad="38100" dist="38100" dir="2700000" algn="tl">
                    <a:srgbClr val="000000">
                      <a:alpha val="43137"/>
                    </a:srgbClr>
                  </a:outerShdw>
                </a:effectLst>
                <a:latin typeface="Times New Roman" pitchFamily="18" charset="0"/>
                <a:cs typeface="Times New Roman" pitchFamily="18" charset="0"/>
              </a:rPr>
              <a:t>Data Categories (cont’d)</a:t>
            </a:r>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195" name="Content Placeholder 2"/>
          <p:cNvSpPr>
            <a:spLocks noGrp="1"/>
          </p:cNvSpPr>
          <p:nvPr>
            <p:ph idx="1"/>
          </p:nvPr>
        </p:nvSpPr>
        <p:spPr>
          <a:xfrm>
            <a:off x="381000" y="1219200"/>
            <a:ext cx="8458200" cy="5257800"/>
          </a:xfrm>
        </p:spPr>
        <p:txBody>
          <a:bodyPr/>
          <a:lstStyle/>
          <a:p>
            <a:pPr marL="514350" indent="0" eaLnBrk="1" hangingPunct="1">
              <a:buFont typeface="Wingdings" panose="05000000000000000000" pitchFamily="2" charset="2"/>
              <a:buNone/>
            </a:pPr>
            <a:r>
              <a:rPr lang="en-US" dirty="0">
                <a:latin typeface="Times New Roman" pitchFamily="18" charset="0"/>
                <a:cs typeface="Times New Roman" pitchFamily="18" charset="0"/>
              </a:rPr>
              <a:t>In order to understand different analysis techniques, we divide the data in file systems into several categories. </a:t>
            </a:r>
            <a:endParaRPr lang="en-US" dirty="0">
              <a:latin typeface="Times New Roman" pitchFamily="18" charset="0"/>
              <a:cs typeface="Times New Roman" pitchFamily="18" charset="0"/>
            </a:endParaRPr>
          </a:p>
          <a:p>
            <a:pPr marL="1314450" lvl="2" indent="0" eaLnBrk="1" hangingPunct="1">
              <a:buFont typeface="Wingdings" panose="05000000000000000000" pitchFamily="2" charset="2"/>
              <a:buChar char="Ø"/>
            </a:pPr>
            <a:r>
              <a:rPr lang="en-US" sz="2400" b="1" dirty="0">
                <a:latin typeface="Times New Roman" pitchFamily="18" charset="0"/>
                <a:cs typeface="Times New Roman" pitchFamily="18" charset="0"/>
              </a:rPr>
              <a:t>File System</a:t>
            </a:r>
            <a:endParaRPr lang="en-US" sz="2400" b="1" dirty="0">
              <a:latin typeface="Times New Roman" pitchFamily="18" charset="0"/>
              <a:cs typeface="Times New Roman" pitchFamily="18" charset="0"/>
            </a:endParaRPr>
          </a:p>
          <a:p>
            <a:pPr marL="1314450" lvl="2" indent="0" eaLnBrk="1" hangingPunct="1">
              <a:buFont typeface="Wingdings" panose="05000000000000000000" pitchFamily="2" charset="2"/>
              <a:buChar char="Ø"/>
            </a:pPr>
            <a:r>
              <a:rPr lang="en-US" sz="2400" b="1" dirty="0">
                <a:latin typeface="Times New Roman" pitchFamily="18" charset="0"/>
                <a:cs typeface="Times New Roman" pitchFamily="18" charset="0"/>
              </a:rPr>
              <a:t>Content</a:t>
            </a:r>
            <a:endParaRPr lang="en-US" sz="2400" b="1" dirty="0">
              <a:latin typeface="Times New Roman" pitchFamily="18" charset="0"/>
              <a:cs typeface="Times New Roman" pitchFamily="18" charset="0"/>
            </a:endParaRPr>
          </a:p>
          <a:p>
            <a:pPr marL="1314450" lvl="2" indent="0" eaLnBrk="1" hangingPunct="1">
              <a:buFont typeface="Wingdings" panose="05000000000000000000" pitchFamily="2" charset="2"/>
              <a:buChar char="Ø"/>
            </a:pPr>
            <a:r>
              <a:rPr lang="en-US" sz="2400" b="1" dirty="0">
                <a:latin typeface="Times New Roman" pitchFamily="18" charset="0"/>
                <a:cs typeface="Times New Roman" pitchFamily="18" charset="0"/>
              </a:rPr>
              <a:t>Metadata</a:t>
            </a:r>
            <a:r>
              <a:rPr lang="en-US" sz="24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marL="1314450" lvl="2" indent="0" eaLnBrk="1" hangingPunct="1">
              <a:buFont typeface="Wingdings" panose="05000000000000000000" pitchFamily="2" charset="2"/>
              <a:buChar char="Ø"/>
            </a:pPr>
            <a:r>
              <a:rPr lang="en-US" sz="2400" b="1" dirty="0">
                <a:latin typeface="Times New Roman" pitchFamily="18" charset="0"/>
                <a:cs typeface="Times New Roman" pitchFamily="18" charset="0"/>
              </a:rPr>
              <a:t>File Name</a:t>
            </a:r>
            <a:endParaRPr lang="en-US" sz="2400" b="1" dirty="0">
              <a:latin typeface="Times New Roman" pitchFamily="18" charset="0"/>
              <a:cs typeface="Times New Roman" pitchFamily="18" charset="0"/>
            </a:endParaRPr>
          </a:p>
          <a:p>
            <a:pPr marL="1314450" lvl="2" indent="0" eaLnBrk="1" hangingPunct="1">
              <a:buFont typeface="Wingdings" panose="05000000000000000000" pitchFamily="2" charset="2"/>
              <a:buChar char="Ø"/>
            </a:pPr>
            <a:r>
              <a:rPr lang="en-US" sz="2400" b="1" dirty="0">
                <a:latin typeface="Times New Roman" pitchFamily="18" charset="0"/>
                <a:cs typeface="Times New Roman" pitchFamily="18" charset="0"/>
              </a:rPr>
              <a:t>Applicatio</a:t>
            </a:r>
            <a:r>
              <a:rPr lang="en-US" b="1" dirty="0">
                <a:latin typeface="Times New Roman" pitchFamily="18" charset="0"/>
                <a:cs typeface="Times New Roman" pitchFamily="18" charset="0"/>
              </a:rPr>
              <a:t>n</a:t>
            </a:r>
            <a:endParaRPr lang="en-US" b="1" dirty="0">
              <a:latin typeface="Times New Roman" pitchFamily="18" charset="0"/>
              <a:cs typeface="Times New Roman" pitchFamily="18" charset="0"/>
            </a:endParaRPr>
          </a:p>
          <a:p>
            <a:pPr marL="514350" indent="-514350" eaLnBrk="1" hangingPunct="1">
              <a:buFont typeface="Wingdings" panose="05000000000000000000" pitchFamily="2" charset="2"/>
              <a:buNone/>
            </a:pPr>
            <a:r>
              <a:rPr lang="en-US" dirty="0">
                <a:latin typeface="Times New Roman" pitchFamily="18" charset="0"/>
                <a:cs typeface="Times New Roman" pitchFamily="18" charset="0"/>
              </a:rPr>
              <a:t>	 All data in a file system belong to one of the categories based on the role they play in the file system. </a:t>
            </a:r>
            <a:endParaRPr lang="en-US" dirty="0">
              <a:latin typeface="Times New Roman" pitchFamily="18" charset="0"/>
              <a:cs typeface="Times New Roman" pitchFamily="18" charset="0"/>
            </a:endParaRPr>
          </a:p>
        </p:txBody>
      </p:sp>
      <p:sp>
        <p:nvSpPr>
          <p:cNvPr id="8196" name="Slide Number Placeholder 3"/>
          <p:cNvSpPr>
            <a:spLocks noGrp="1"/>
          </p:cNvSpPr>
          <p:nvPr>
            <p:ph type="sldNum" sz="quarter" idx="12"/>
          </p:nvPr>
        </p:nvSpPr>
        <p:spPr/>
        <p:txBody>
          <a:bodyPr/>
          <a:lstStyle/>
          <a:p>
            <a:pPr>
              <a:defRPr/>
            </a:pPr>
            <a:fld id="{3E03C145-F5E1-4504-8AFD-75FA76C06901}" type="slidenum">
              <a:rPr lang="en-US" smtClean="0"/>
            </a:fld>
            <a:endParaRPr lang="en-US"/>
          </a:p>
        </p:txBody>
      </p:sp>
      <p:pic>
        <p:nvPicPr>
          <p:cNvPr id="2" name="Picture 1"/>
          <p:cNvPicPr>
            <a:picLocks noChangeAspect="1"/>
          </p:cNvPicPr>
          <p:nvPr/>
        </p:nvPicPr>
        <p:blipFill>
          <a:blip r:embed="rId1"/>
          <a:stretch>
            <a:fillRect/>
          </a:stretch>
        </p:blipFill>
        <p:spPr>
          <a:xfrm rot="20650625">
            <a:off x="4767187" y="2752118"/>
            <a:ext cx="3609975" cy="13744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609600" y="76200"/>
            <a:ext cx="7772400" cy="6096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Categories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4" name="Rectangle 3"/>
          <p:cNvSpPr txBox="1">
            <a:spLocks noChangeArrowheads="1"/>
          </p:cNvSpPr>
          <p:nvPr/>
        </p:nvSpPr>
        <p:spPr bwMode="auto">
          <a:xfrm>
            <a:off x="76200" y="762000"/>
            <a:ext cx="8763000" cy="52578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File System</a:t>
            </a:r>
            <a:r>
              <a:rPr lang="en-US" sz="2800" kern="0" dirty="0">
                <a:latin typeface="Times New Roman" pitchFamily="18" charset="0"/>
                <a:cs typeface="Times New Roman" pitchFamily="18" charset="0"/>
              </a:rPr>
              <a:t>: General file system information</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Location of data structures, data unit sizes</a:t>
            </a:r>
            <a:endParaRPr lang="en-US"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a map for this specific file system</a:t>
            </a:r>
            <a:endParaRPr lang="en-US" kern="0" dirty="0">
              <a:latin typeface="Times New Roman" pitchFamily="18" charset="0"/>
              <a:cs typeface="Times New Roman" pitchFamily="18" charset="0"/>
            </a:endParaRPr>
          </a:p>
          <a:p>
            <a:pPr lvl="0" algn="just"/>
            <a:endParaRPr lang="en-US" sz="2800" b="1" kern="0" dirty="0">
              <a:effectLst>
                <a:outerShdw blurRad="38100" dist="38100" dir="2700000" algn="tl">
                  <a:srgbClr val="000000">
                    <a:alpha val="43137"/>
                  </a:srgbClr>
                </a:outerShdw>
              </a:effectLst>
              <a:latin typeface="Times New Roman" pitchFamily="18" charset="0"/>
              <a:cs typeface="Times New Roman" pitchFamily="18" charset="0"/>
            </a:endParaRPr>
          </a:p>
          <a:p>
            <a:pPr lvl="0" algn="just">
              <a:buFont typeface="Wingdings" panose="05000000000000000000" pitchFamily="2" charset="2"/>
              <a:buChar char="q"/>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Content</a:t>
            </a:r>
            <a:r>
              <a:rPr lang="en-US" sz="2800" kern="0" dirty="0">
                <a:latin typeface="Times New Roman" pitchFamily="18" charset="0"/>
                <a:cs typeface="Times New Roman" pitchFamily="18" charset="0"/>
              </a:rPr>
              <a:t>: The data itself</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sz="2800" kern="0" dirty="0">
                <a:latin typeface="Times New Roman" pitchFamily="18" charset="0"/>
                <a:cs typeface="Times New Roman" pitchFamily="18" charset="0"/>
              </a:rPr>
              <a:t>This category is made up of the actual content of a file. Most of the information in a file system is made up of this data category. It is typically organized into data units (allocation units or standard-size container), aka </a:t>
            </a:r>
            <a:r>
              <a:rPr lang="en-US" sz="2800" b="1" kern="0" dirty="0">
                <a:latin typeface="Times New Roman" pitchFamily="18" charset="0"/>
                <a:cs typeface="Times New Roman" pitchFamily="18" charset="0"/>
              </a:rPr>
              <a:t>clusters</a:t>
            </a:r>
            <a:r>
              <a:rPr lang="en-US" sz="2800" kern="0" dirty="0">
                <a:latin typeface="Times New Roman" pitchFamily="18" charset="0"/>
                <a:cs typeface="Times New Roman" pitchFamily="18" charset="0"/>
              </a:rPr>
              <a:t> or </a:t>
            </a:r>
            <a:r>
              <a:rPr lang="en-US" sz="2800" b="1" kern="0" dirty="0">
                <a:latin typeface="Times New Roman" pitchFamily="18" charset="0"/>
                <a:cs typeface="Times New Roman" pitchFamily="18" charset="0"/>
              </a:rPr>
              <a:t>blocks</a:t>
            </a:r>
            <a:r>
              <a:rPr lang="en-US" sz="2800" kern="0" dirty="0">
                <a:latin typeface="Times New Roman" pitchFamily="18" charset="0"/>
                <a:cs typeface="Times New Roman" pitchFamily="18" charset="0"/>
              </a:rPr>
              <a:t>.</a:t>
            </a:r>
            <a:endParaRPr lang="en-US" sz="2800" kern="0" dirty="0">
              <a:latin typeface="Times New Roman" pitchFamily="18" charset="0"/>
              <a:cs typeface="Times New Roman" pitchFamily="18" charset="0"/>
            </a:endParaRPr>
          </a:p>
        </p:txBody>
      </p:sp>
      <p:pic>
        <p:nvPicPr>
          <p:cNvPr id="2050" name="Picture 2" descr="Image result for uofg campus map"/>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37960" y="1295400"/>
            <a:ext cx="249174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ofg campus map reynol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029200"/>
            <a:ext cx="2590800" cy="158620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3" idx="2"/>
          </p:cNvCxnSpPr>
          <p:nvPr/>
        </p:nvCxnSpPr>
        <p:spPr bwMode="auto">
          <a:xfrm flipH="1">
            <a:off x="7446818" y="1104900"/>
            <a:ext cx="363682" cy="1104900"/>
          </a:xfrm>
          <a:prstGeom prst="straightConnector1">
            <a:avLst/>
          </a:prstGeom>
          <a:noFill/>
          <a:ln w="34925" cap="flat" cmpd="sng" algn="ctr">
            <a:solidFill>
              <a:srgbClr val="FF0000"/>
            </a:solidFill>
            <a:prstDash val="solid"/>
            <a:round/>
            <a:headEnd type="none" w="med" len="med"/>
            <a:tailEnd type="triangle"/>
          </a:ln>
          <a:effectLst/>
        </p:spPr>
      </p:cxnSp>
      <p:sp>
        <p:nvSpPr>
          <p:cNvPr id="13" name="Title 1"/>
          <p:cNvSpPr txBox="1"/>
          <p:nvPr/>
        </p:nvSpPr>
        <p:spPr>
          <a:xfrm>
            <a:off x="6934200" y="242596"/>
            <a:ext cx="1752600" cy="862304"/>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eaLnBrk="1" hangingPunct="1">
              <a:buClrTx/>
              <a:buSzTx/>
              <a:buFontTx/>
            </a:pPr>
            <a:r>
              <a:rPr lang="en-US" sz="2800" b="1" u="none" kern="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Reynolds Building</a:t>
            </a:r>
            <a:endParaRPr lang="en-US" sz="2800" b="1" u="none" kern="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609600" y="342900"/>
            <a:ext cx="7772400" cy="6096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Categories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4" name="Rectangle 3"/>
          <p:cNvSpPr txBox="1">
            <a:spLocks noChangeArrowheads="1"/>
          </p:cNvSpPr>
          <p:nvPr/>
        </p:nvSpPr>
        <p:spPr bwMode="auto">
          <a:xfrm>
            <a:off x="457200" y="990600"/>
            <a:ext cx="8305800" cy="48768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Metadata</a:t>
            </a:r>
            <a:r>
              <a:rPr lang="en-US" sz="2800" kern="0" dirty="0">
                <a:latin typeface="Times New Roman" pitchFamily="18" charset="0"/>
                <a:cs typeface="Times New Roman" pitchFamily="18" charset="0"/>
              </a:rPr>
              <a:t>: Data that describes files, </a:t>
            </a:r>
            <a:r>
              <a:rPr lang="en-US" sz="2800" dirty="0">
                <a:latin typeface="Times New Roman" pitchFamily="18" charset="0"/>
                <a:cs typeface="Times New Roman" pitchFamily="18" charset="0"/>
              </a:rPr>
              <a:t>such as:</a:t>
            </a:r>
            <a:endParaRPr lang="en-US" sz="2800" dirty="0">
              <a:latin typeface="Times New Roman" pitchFamily="18" charset="0"/>
              <a:cs typeface="Times New Roman" pitchFamily="18" charset="0"/>
            </a:endParaRPr>
          </a:p>
          <a:p>
            <a:pPr lvl="2" eaLnBrk="1" hangingPunct="1"/>
            <a:r>
              <a:rPr lang="en-US" kern="0" dirty="0">
                <a:latin typeface="Times New Roman" pitchFamily="18" charset="0"/>
                <a:cs typeface="Times New Roman" pitchFamily="18" charset="0"/>
              </a:rPr>
              <a:t>Location of file content </a:t>
            </a:r>
            <a:endParaRPr lang="en-US" kern="0" dirty="0">
              <a:latin typeface="Times New Roman" pitchFamily="18" charset="0"/>
              <a:cs typeface="Times New Roman" pitchFamily="18" charset="0"/>
            </a:endParaRPr>
          </a:p>
          <a:p>
            <a:pPr lvl="2" eaLnBrk="1" hangingPunct="1"/>
            <a:r>
              <a:rPr lang="en-US" dirty="0">
                <a:latin typeface="Times New Roman" pitchFamily="18" charset="0"/>
                <a:cs typeface="Times New Roman" pitchFamily="18" charset="0"/>
              </a:rPr>
              <a:t>Size of the file</a:t>
            </a:r>
            <a:endParaRPr lang="en-US" dirty="0">
              <a:latin typeface="Times New Roman" pitchFamily="18" charset="0"/>
              <a:cs typeface="Times New Roman" pitchFamily="18" charset="0"/>
            </a:endParaRPr>
          </a:p>
          <a:p>
            <a:pPr lvl="2" eaLnBrk="1" hangingPunct="1"/>
            <a:r>
              <a:rPr lang="en-US" dirty="0">
                <a:latin typeface="Times New Roman" pitchFamily="18" charset="0"/>
                <a:cs typeface="Times New Roman" pitchFamily="18" charset="0"/>
              </a:rPr>
              <a:t>Creation time</a:t>
            </a:r>
            <a:endParaRPr lang="en-US" dirty="0">
              <a:latin typeface="Times New Roman" pitchFamily="18" charset="0"/>
              <a:cs typeface="Times New Roman" pitchFamily="18" charset="0"/>
            </a:endParaRPr>
          </a:p>
          <a:p>
            <a:pPr lvl="2" eaLnBrk="1" hangingPunct="1"/>
            <a:r>
              <a:rPr lang="en-US" dirty="0">
                <a:latin typeface="Times New Roman" pitchFamily="18" charset="0"/>
                <a:cs typeface="Times New Roman" pitchFamily="18" charset="0"/>
              </a:rPr>
              <a:t>Modification time</a:t>
            </a:r>
            <a:endParaRPr lang="en-US" dirty="0">
              <a:latin typeface="Times New Roman" pitchFamily="18" charset="0"/>
              <a:cs typeface="Times New Roman" pitchFamily="18" charset="0"/>
            </a:endParaRPr>
          </a:p>
          <a:p>
            <a:pPr lvl="2" eaLnBrk="1" hangingPunct="1"/>
            <a:r>
              <a:rPr lang="en-US" dirty="0">
                <a:latin typeface="Times New Roman" pitchFamily="18" charset="0"/>
                <a:cs typeface="Times New Roman" pitchFamily="18" charset="0"/>
              </a:rPr>
              <a:t>Access control information</a:t>
            </a:r>
            <a:endParaRPr lang="en-US" dirty="0">
              <a:latin typeface="Times New Roman" pitchFamily="18" charset="0"/>
              <a:cs typeface="Times New Roman" pitchFamily="18" charset="0"/>
            </a:endParaRPr>
          </a:p>
          <a:p>
            <a:pPr lvl="1" eaLnBrk="1" hangingPunct="1">
              <a:buFont typeface="Wingdings" panose="05000000000000000000" pitchFamily="2" charset="2"/>
              <a:buChar char="Ø"/>
            </a:pPr>
            <a:r>
              <a:rPr lang="en-US" kern="0" dirty="0">
                <a:latin typeface="Times New Roman" pitchFamily="18" charset="0"/>
                <a:cs typeface="Times New Roman" pitchFamily="18" charset="0"/>
              </a:rPr>
              <a:t>Examples of data structures in this category include </a:t>
            </a:r>
            <a:r>
              <a:rPr lang="en-US" b="1" kern="0" dirty="0">
                <a:effectLst>
                  <a:outerShdw blurRad="38100" dist="38100" dir="2700000" algn="tl">
                    <a:srgbClr val="000000">
                      <a:alpha val="43137"/>
                    </a:srgbClr>
                  </a:outerShdw>
                </a:effectLst>
                <a:latin typeface="Times New Roman" pitchFamily="18" charset="0"/>
                <a:cs typeface="Times New Roman" pitchFamily="18" charset="0"/>
              </a:rPr>
              <a:t>FAT directory entries</a:t>
            </a:r>
            <a:r>
              <a:rPr lang="en-US" kern="0" dirty="0">
                <a:latin typeface="Times New Roman" pitchFamily="18" charset="0"/>
                <a:cs typeface="Times New Roman" pitchFamily="18" charset="0"/>
              </a:rPr>
              <a:t>, </a:t>
            </a:r>
            <a:r>
              <a:rPr lang="en-US" b="1" kern="0" dirty="0">
                <a:effectLst>
                  <a:outerShdw blurRad="38100" dist="38100" dir="2700000" algn="tl">
                    <a:srgbClr val="000000">
                      <a:alpha val="43137"/>
                    </a:srgbClr>
                  </a:outerShdw>
                </a:effectLst>
                <a:latin typeface="Times New Roman" pitchFamily="18" charset="0"/>
                <a:cs typeface="Times New Roman" pitchFamily="18" charset="0"/>
              </a:rPr>
              <a:t>NTFS Master File Table (MFT) entries</a:t>
            </a:r>
            <a:r>
              <a:rPr lang="en-US" kern="0" dirty="0">
                <a:latin typeface="Times New Roman" pitchFamily="18" charset="0"/>
                <a:cs typeface="Times New Roman" pitchFamily="18" charset="0"/>
              </a:rPr>
              <a:t>, and </a:t>
            </a:r>
            <a:r>
              <a:rPr lang="en-US" b="1" kern="0" dirty="0">
                <a:effectLst>
                  <a:outerShdw blurRad="38100" dist="38100" dir="2700000" algn="tl">
                    <a:srgbClr val="000000">
                      <a:alpha val="43137"/>
                    </a:srgbClr>
                  </a:outerShdw>
                </a:effectLst>
                <a:latin typeface="Times New Roman" pitchFamily="18" charset="0"/>
                <a:cs typeface="Times New Roman" pitchFamily="18" charset="0"/>
              </a:rPr>
              <a:t>Ext3 </a:t>
            </a:r>
            <a:r>
              <a:rPr lang="en-US" b="1" kern="0" dirty="0" err="1">
                <a:effectLst>
                  <a:outerShdw blurRad="38100" dist="38100" dir="2700000" algn="tl">
                    <a:srgbClr val="000000">
                      <a:alpha val="43137"/>
                    </a:srgbClr>
                  </a:outerShdw>
                </a:effectLst>
                <a:latin typeface="Times New Roman" pitchFamily="18" charset="0"/>
                <a:cs typeface="Times New Roman" pitchFamily="18" charset="0"/>
              </a:rPr>
              <a:t>inode</a:t>
            </a:r>
            <a:r>
              <a:rPr lang="en-US" b="1" kern="0" dirty="0">
                <a:effectLst>
                  <a:outerShdw blurRad="38100" dist="38100" dir="2700000" algn="tl">
                    <a:srgbClr val="000000">
                      <a:alpha val="43137"/>
                    </a:srgbClr>
                  </a:outerShdw>
                </a:effectLst>
                <a:latin typeface="Times New Roman" pitchFamily="18" charset="0"/>
                <a:cs typeface="Times New Roman" pitchFamily="18" charset="0"/>
              </a:rPr>
              <a:t> structures</a:t>
            </a:r>
            <a:r>
              <a:rPr lang="en-US" kern="0" dirty="0">
                <a:latin typeface="Times New Roman" pitchFamily="18" charset="0"/>
                <a:cs typeface="Times New Roman" pitchFamily="18" charset="0"/>
              </a:rPr>
              <a:t>.</a:t>
            </a:r>
            <a:endParaRPr lang="en-US" kern="0" dirty="0">
              <a:latin typeface="Times New Roman" pitchFamily="18" charset="0"/>
              <a:cs typeface="Times New Roman" pitchFamily="18" charset="0"/>
            </a:endParaRPr>
          </a:p>
          <a:p>
            <a:pPr lvl="1" algn="just">
              <a:buFont typeface="Wingdings" panose="05000000000000000000" pitchFamily="2" charset="2"/>
              <a:buChar char="Ø"/>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This category does not contain the content of the file and the name of the file.</a:t>
            </a:r>
            <a:endParaRPr lang="en-US" b="1"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descr="http://www.guestpostingcompany.com/blog/wp-content/uploads/2014/01/Guest-Post-Importan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77000" y="1510030"/>
            <a:ext cx="2438400" cy="1747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609600" y="228600"/>
            <a:ext cx="7772400" cy="6096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Categories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4" name="Rectangle 3"/>
          <p:cNvSpPr txBox="1">
            <a:spLocks noChangeArrowheads="1"/>
          </p:cNvSpPr>
          <p:nvPr/>
        </p:nvSpPr>
        <p:spPr bwMode="auto">
          <a:xfrm>
            <a:off x="0" y="838200"/>
            <a:ext cx="9144000" cy="53340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File Name or human interface</a:t>
            </a:r>
            <a:r>
              <a:rPr lang="en-US" sz="2800" kern="0" dirty="0">
                <a:latin typeface="Times New Roman" pitchFamily="18" charset="0"/>
                <a:cs typeface="Times New Roman" pitchFamily="18" charset="0"/>
              </a:rPr>
              <a:t>: The name of the file</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Name of file</a:t>
            </a:r>
            <a:endParaRPr lang="en-US"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Similar to a host name in a network</a:t>
            </a:r>
            <a:endParaRPr lang="en-US" kern="0" dirty="0">
              <a:latin typeface="Times New Roman" pitchFamily="18" charset="0"/>
              <a:cs typeface="Times New Roman" pitchFamily="18" charset="0"/>
            </a:endParaRPr>
          </a:p>
          <a:p>
            <a:pPr lvl="0" algn="just">
              <a:buFont typeface="Wingdings" panose="05000000000000000000" pitchFamily="2" charset="2"/>
              <a:buChar char="q"/>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Application</a:t>
            </a:r>
            <a:r>
              <a:rPr lang="en-US" sz="2800" kern="0" dirty="0">
                <a:latin typeface="Times New Roman" pitchFamily="18" charset="0"/>
                <a:cs typeface="Times New Roman" pitchFamily="18" charset="0"/>
              </a:rPr>
              <a:t>: Data that provides special features</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sz="2800" kern="0" dirty="0">
                <a:latin typeface="Times New Roman" pitchFamily="18" charset="0"/>
                <a:cs typeface="Times New Roman" pitchFamily="18" charset="0"/>
              </a:rPr>
              <a:t>These data are not necessary for normal reading and writing of data. Instead, they provide features such as</a:t>
            </a:r>
            <a:endParaRPr lang="en-US" sz="2800" kern="0" dirty="0">
              <a:latin typeface="Times New Roman" pitchFamily="18" charset="0"/>
              <a:cs typeface="Times New Roman" pitchFamily="18" charset="0"/>
            </a:endParaRPr>
          </a:p>
          <a:p>
            <a:pPr marL="800100" lvl="2" indent="-342900" algn="just">
              <a:buFont typeface="Wingdings" panose="05000000000000000000" pitchFamily="2" charset="2"/>
              <a:buChar char="v"/>
            </a:pPr>
            <a:r>
              <a:rPr lang="en-US" kern="0" dirty="0">
                <a:latin typeface="Times New Roman" pitchFamily="18" charset="0"/>
                <a:cs typeface="Times New Roman" pitchFamily="18" charset="0"/>
              </a:rPr>
              <a:t>user quota information: disk quotas can be configured for individual users to limit their disk space usage to avoid that a user consumes too much disk space.</a:t>
            </a:r>
            <a:endParaRPr lang="en-US" kern="0" dirty="0">
              <a:latin typeface="Times New Roman" pitchFamily="18" charset="0"/>
              <a:cs typeface="Times New Roman" pitchFamily="18" charset="0"/>
            </a:endParaRPr>
          </a:p>
          <a:p>
            <a:pPr marL="800100" lvl="2" indent="-342900" algn="just">
              <a:buFont typeface="Wingdings" panose="05000000000000000000" pitchFamily="2" charset="2"/>
              <a:buChar char="v"/>
            </a:pPr>
            <a:r>
              <a:rPr lang="en-US" kern="0" dirty="0">
                <a:latin typeface="Times New Roman" pitchFamily="18" charset="0"/>
                <a:cs typeface="Times New Roman" pitchFamily="18" charset="0"/>
              </a:rPr>
              <a:t>file system journals: the journal is a special file that logs the changes destined for the file system.</a:t>
            </a:r>
            <a:endParaRPr lang="en-US" kern="0" dirty="0">
              <a:latin typeface="Times New Roman" pitchFamily="18" charset="0"/>
              <a:cs typeface="Times New Roman" pitchFamily="18" charset="0"/>
            </a:endParaRPr>
          </a:p>
          <a:p>
            <a:pPr lvl="1" algn="just">
              <a:buFont typeface="Wingdings" panose="05000000000000000000" pitchFamily="2" charset="2"/>
              <a:buChar char="Ø"/>
            </a:pPr>
            <a:r>
              <a:rPr lang="en-US" sz="2800" b="1" kern="0" dirty="0">
                <a:solidFill>
                  <a:srgbClr val="FF0000"/>
                </a:solidFill>
                <a:latin typeface="Times New Roman" pitchFamily="18" charset="0"/>
                <a:cs typeface="Times New Roman" pitchFamily="18" charset="0"/>
              </a:rPr>
              <a:t>These data can be more easily forged than other data.</a:t>
            </a:r>
            <a:endParaRPr lang="en-US" sz="2800" b="1" kern="0" dirty="0">
              <a:solidFill>
                <a:srgbClr val="FF0000"/>
              </a:solidFill>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609600" y="152400"/>
            <a:ext cx="7772400" cy="9906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Interaction between the five data categories</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1027" name="Picture 3"/>
          <p:cNvPicPr>
            <a:picLocks noChangeAspect="1" noChangeArrowheads="1"/>
          </p:cNvPicPr>
          <p:nvPr/>
        </p:nvPicPr>
        <p:blipFill>
          <a:blip r:embed="rId1"/>
          <a:srcRect/>
          <a:stretch>
            <a:fillRect/>
          </a:stretch>
        </p:blipFill>
        <p:spPr bwMode="auto">
          <a:xfrm>
            <a:off x="609600" y="1143000"/>
            <a:ext cx="7772399" cy="52578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299450" y="6324600"/>
            <a:ext cx="768350" cy="457200"/>
          </a:xfrm>
        </p:spPr>
        <p:txBody>
          <a:bodyPr/>
          <a:lstStyle/>
          <a:p>
            <a:pPr>
              <a:defRPr/>
            </a:pPr>
            <a:fld id="{FDEF4AB8-EBD9-4FDD-BB48-A030665EC33D}" type="slidenum">
              <a:rPr lang="zh-CN" altLang="en-US" smtClean="0"/>
            </a:fld>
            <a:endParaRPr lang="en-US" altLang="zh-CN"/>
          </a:p>
        </p:txBody>
      </p:sp>
      <p:grpSp>
        <p:nvGrpSpPr>
          <p:cNvPr id="7" name="Group 6"/>
          <p:cNvGrpSpPr/>
          <p:nvPr/>
        </p:nvGrpSpPr>
        <p:grpSpPr>
          <a:xfrm>
            <a:off x="1066800" y="138112"/>
            <a:ext cx="5700711" cy="6643688"/>
            <a:chOff x="1676401" y="138112"/>
            <a:chExt cx="5700711" cy="6643688"/>
          </a:xfrm>
        </p:grpSpPr>
        <p:pic>
          <p:nvPicPr>
            <p:cNvPr id="2" name="Picture 1"/>
            <p:cNvPicPr>
              <a:picLocks noChangeAspect="1"/>
            </p:cNvPicPr>
            <p:nvPr/>
          </p:nvPicPr>
          <p:blipFill>
            <a:blip r:embed="rId1"/>
            <a:stretch>
              <a:fillRect/>
            </a:stretch>
          </p:blipFill>
          <p:spPr>
            <a:xfrm>
              <a:off x="1714113" y="138112"/>
              <a:ext cx="5662999" cy="6643688"/>
            </a:xfrm>
            <a:prstGeom prst="rect">
              <a:avLst/>
            </a:prstGeom>
          </p:spPr>
        </p:pic>
        <p:cxnSp>
          <p:nvCxnSpPr>
            <p:cNvPr id="6" name="Straight Arrow Connector 5"/>
            <p:cNvCxnSpPr/>
            <p:nvPr/>
          </p:nvCxnSpPr>
          <p:spPr bwMode="auto">
            <a:xfrm rot="10800000">
              <a:off x="3831539" y="341144"/>
              <a:ext cx="1938915" cy="1922"/>
            </a:xfrm>
            <a:prstGeom prst="straightConnector1">
              <a:avLst/>
            </a:prstGeom>
            <a:noFill/>
            <a:ln w="41275" cap="flat" cmpd="sng" algn="ctr">
              <a:solidFill>
                <a:srgbClr val="FF0000"/>
              </a:solidFill>
              <a:prstDash val="solid"/>
              <a:round/>
              <a:headEnd type="none" w="med" len="med"/>
              <a:tailEnd type="none"/>
            </a:ln>
            <a:effectLst/>
          </p:spPr>
        </p:cxnSp>
        <p:cxnSp>
          <p:nvCxnSpPr>
            <p:cNvPr id="8" name="Straight Arrow Connector 7"/>
            <p:cNvCxnSpPr/>
            <p:nvPr/>
          </p:nvCxnSpPr>
          <p:spPr bwMode="auto">
            <a:xfrm flipV="1">
              <a:off x="4724400" y="2895600"/>
              <a:ext cx="0" cy="815206"/>
            </a:xfrm>
            <a:prstGeom prst="straightConnector1">
              <a:avLst/>
            </a:prstGeom>
            <a:noFill/>
            <a:ln w="66675" cap="flat" cmpd="sng" algn="ctr">
              <a:solidFill>
                <a:srgbClr val="FF0000"/>
              </a:solidFill>
              <a:prstDash val="solid"/>
              <a:round/>
              <a:headEnd type="none" w="med" len="med"/>
              <a:tailEnd type="none"/>
            </a:ln>
            <a:effectLst/>
          </p:spPr>
        </p:cxnSp>
        <p:cxnSp>
          <p:nvCxnSpPr>
            <p:cNvPr id="10" name="Straight Arrow Connector 9"/>
            <p:cNvCxnSpPr/>
            <p:nvPr/>
          </p:nvCxnSpPr>
          <p:spPr bwMode="auto">
            <a:xfrm rot="5400000" flipH="1" flipV="1">
              <a:off x="4380706" y="3923506"/>
              <a:ext cx="381000" cy="1588"/>
            </a:xfrm>
            <a:prstGeom prst="straightConnector1">
              <a:avLst/>
            </a:prstGeom>
            <a:noFill/>
            <a:ln w="66675" cap="flat" cmpd="sng" algn="ctr">
              <a:solidFill>
                <a:srgbClr val="FF0000"/>
              </a:solidFill>
              <a:prstDash val="solid"/>
              <a:round/>
              <a:headEnd type="none" w="med" len="med"/>
              <a:tailEnd type="none"/>
            </a:ln>
            <a:effectLst/>
          </p:spPr>
        </p:cxnSp>
        <p:cxnSp>
          <p:nvCxnSpPr>
            <p:cNvPr id="12" name="Straight Arrow Connector 11"/>
            <p:cNvCxnSpPr/>
            <p:nvPr/>
          </p:nvCxnSpPr>
          <p:spPr bwMode="auto">
            <a:xfrm flipH="1" flipV="1">
              <a:off x="4800600" y="4178300"/>
              <a:ext cx="396" cy="698500"/>
            </a:xfrm>
            <a:prstGeom prst="straightConnector1">
              <a:avLst/>
            </a:prstGeom>
            <a:noFill/>
            <a:ln w="66675" cap="flat" cmpd="sng" algn="ctr">
              <a:solidFill>
                <a:srgbClr val="FF0000"/>
              </a:solidFill>
              <a:prstDash val="solid"/>
              <a:round/>
              <a:headEnd type="none" w="med" len="med"/>
              <a:tailEnd type="none"/>
            </a:ln>
            <a:effectLst/>
          </p:spPr>
        </p:cxnSp>
        <p:sp>
          <p:nvSpPr>
            <p:cNvPr id="14" name="Text Box 7"/>
            <p:cNvSpPr txBox="1">
              <a:spLocks noChangeArrowheads="1"/>
            </p:cNvSpPr>
            <p:nvPr/>
          </p:nvSpPr>
          <p:spPr bwMode="auto">
            <a:xfrm>
              <a:off x="5112300" y="2946788"/>
              <a:ext cx="1348473" cy="707886"/>
            </a:xfrm>
            <a:prstGeom prst="rect">
              <a:avLst/>
            </a:prstGeom>
            <a:noFill/>
            <a:ln w="9525">
              <a:noFill/>
              <a:miter lim="800000"/>
            </a:ln>
          </p:spPr>
          <p:txBody>
            <a:bodyPr wrap="square">
              <a:spAutoFit/>
            </a:bodyPr>
            <a:lstStyle/>
            <a:p>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Reserved Sectors</a:t>
              </a:r>
              <a:endPar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5" name="Text Box 7"/>
            <p:cNvSpPr txBox="1">
              <a:spLocks noChangeArrowheads="1"/>
            </p:cNvSpPr>
            <p:nvPr/>
          </p:nvSpPr>
          <p:spPr bwMode="auto">
            <a:xfrm>
              <a:off x="4800996" y="3743980"/>
              <a:ext cx="1348447" cy="400110"/>
            </a:xfrm>
            <a:prstGeom prst="rect">
              <a:avLst/>
            </a:prstGeom>
            <a:noFill/>
            <a:ln w="9525">
              <a:noFill/>
              <a:miter lim="800000"/>
            </a:ln>
          </p:spPr>
          <p:txBody>
            <a:bodyPr wrap="square">
              <a:spAutoFit/>
            </a:bodyPr>
            <a:lstStyle/>
            <a:p>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FAT area</a:t>
              </a:r>
              <a:endPar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 name="Text Box 7"/>
            <p:cNvSpPr txBox="1">
              <a:spLocks noChangeArrowheads="1"/>
            </p:cNvSpPr>
            <p:nvPr/>
          </p:nvSpPr>
          <p:spPr bwMode="auto">
            <a:xfrm>
              <a:off x="5130927" y="4248090"/>
              <a:ext cx="1346073" cy="400110"/>
            </a:xfrm>
            <a:prstGeom prst="rect">
              <a:avLst/>
            </a:prstGeom>
            <a:noFill/>
            <a:ln w="9525">
              <a:noFill/>
              <a:miter lim="800000"/>
            </a:ln>
          </p:spPr>
          <p:txBody>
            <a:bodyPr wrap="square">
              <a:spAutoFit/>
            </a:bodyPr>
            <a:lstStyle/>
            <a:p>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Data area</a:t>
              </a:r>
              <a:endPar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3" name="Rectangle 12"/>
            <p:cNvSpPr/>
            <p:nvPr/>
          </p:nvSpPr>
          <p:spPr bwMode="auto">
            <a:xfrm>
              <a:off x="1676401" y="2695194"/>
              <a:ext cx="2817807" cy="251594"/>
            </a:xfrm>
            <a:prstGeom prst="rect">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grpSp>
      <p:pic>
        <p:nvPicPr>
          <p:cNvPr id="1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3"/>
          <a:stretch>
            <a:fillRect/>
          </a:stretch>
        </p:blipFill>
        <p:spPr>
          <a:xfrm>
            <a:off x="4419600" y="848129"/>
            <a:ext cx="4660899" cy="12092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Inside Content Concept · GL Stock Imag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87803" y="328612"/>
            <a:ext cx="3049588" cy="3049588"/>
          </a:xfrm>
          <a:prstGeom prst="rect">
            <a:avLst/>
          </a:prstGeom>
          <a:noFill/>
          <a:extLst>
            <a:ext uri="{909E8E84-426E-40DD-AFC4-6F175D3DCCD1}">
              <a14:hiddenFill xmlns:a14="http://schemas.microsoft.com/office/drawing/2010/main">
                <a:solidFill>
                  <a:srgbClr val="FFFFFF"/>
                </a:solidFill>
              </a14:hiddenFill>
            </a:ext>
          </a:extLst>
        </p:spPr>
      </p:pic>
      <p:sp>
        <p:nvSpPr>
          <p:cNvPr id="28674" name="灯片编号占位符 2"/>
          <p:cNvSpPr txBox="1">
            <a:spLocks noGrp="1"/>
          </p:cNvSpPr>
          <p:nvPr/>
        </p:nvSpPr>
        <p:spPr bwMode="auto">
          <a:xfrm>
            <a:off x="7994650" y="6324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buClr>
                <a:schemeClr val="accent2"/>
              </a:buClr>
              <a:buSzPct val="85000"/>
              <a:buFont typeface="ZapfDingbats" pitchFamily="82" charset="2"/>
              <a:buNone/>
            </a:pPr>
            <a:fld id="{3D7E495F-79A6-493E-BC03-E5AED60B0B83}" type="slidenum">
              <a:rPr lang="zh-CN" altLang="en-US" sz="1400">
                <a:latin typeface="Arial" panose="020B0604020202020204" pitchFamily="34" charset="0"/>
              </a:rPr>
            </a:fld>
            <a:endParaRPr lang="en-US" altLang="zh-CN" sz="1400">
              <a:latin typeface="Arial" panose="020B0604020202020204" pitchFamily="34" charset="0"/>
            </a:endParaRPr>
          </a:p>
        </p:txBody>
      </p:sp>
      <p:pic>
        <p:nvPicPr>
          <p:cNvPr id="28675" name="Picture 2" descr="http://tbn1.google.com/images?q=tbn:nSiJGjbB79_MLM:http://www.computersafetytip.com/wp-content/uploads/2009/05/hp-hdd-300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58988"/>
            <a:ext cx="15589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4"/>
          <p:cNvSpPr>
            <a:spLocks noChangeArrowheads="1"/>
          </p:cNvSpPr>
          <p:nvPr/>
        </p:nvSpPr>
        <p:spPr bwMode="auto">
          <a:xfrm>
            <a:off x="2897188" y="2743200"/>
            <a:ext cx="5410200" cy="609600"/>
          </a:xfrm>
          <a:prstGeom prst="rect">
            <a:avLst/>
          </a:prstGeom>
          <a:noFill/>
          <a:ln w="4127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28677" name="Rectangle 5"/>
          <p:cNvSpPr>
            <a:spLocks noChangeArrowheads="1"/>
          </p:cNvSpPr>
          <p:nvPr/>
        </p:nvSpPr>
        <p:spPr bwMode="auto">
          <a:xfrm>
            <a:off x="3049588" y="2743200"/>
            <a:ext cx="2667000"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8" name="Rectangle 6"/>
          <p:cNvSpPr>
            <a:spLocks noChangeArrowheads="1"/>
          </p:cNvSpPr>
          <p:nvPr/>
        </p:nvSpPr>
        <p:spPr bwMode="auto">
          <a:xfrm>
            <a:off x="0" y="5181600"/>
            <a:ext cx="3049588" cy="1371600"/>
          </a:xfrm>
          <a:prstGeom prst="rect">
            <a:avLst/>
          </a:prstGeom>
          <a:noFill/>
          <a:ln w="9525">
            <a:noFill/>
            <a:miter lim="800000"/>
          </a:ln>
        </p:spPr>
        <p:txBody>
          <a:bodyPr anchor="ctr"/>
          <a:lstStyle/>
          <a:p>
            <a:pPr algn="ctr">
              <a:spcBef>
                <a:spcPct val="20000"/>
              </a:spcBef>
              <a:buClr>
                <a:schemeClr val="accent2"/>
              </a:buClr>
              <a:buSzPct val="85000"/>
              <a:buFont typeface="ZapfDingbats" pitchFamily="82" charset="2"/>
              <a:buNone/>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digital storage devices</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8679" name="Picture 2" descr="http://www.yulelog.com/images/usb-dr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3859213"/>
            <a:ext cx="148272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680" name="Straight Connector 11"/>
          <p:cNvCxnSpPr>
            <a:cxnSpLocks noChangeShapeType="1"/>
          </p:cNvCxnSpPr>
          <p:nvPr/>
        </p:nvCxnSpPr>
        <p:spPr bwMode="auto">
          <a:xfrm rot="5400000" flipH="1" flipV="1">
            <a:off x="2744789" y="3046412"/>
            <a:ext cx="609600" cy="3175"/>
          </a:xfrm>
          <a:prstGeom prst="line">
            <a:avLst/>
          </a:prstGeom>
          <a:noFill/>
          <a:ln w="41275" algn="ctr">
            <a:solidFill>
              <a:schemeClr val="tx1"/>
            </a:solidFill>
            <a:round/>
          </a:ln>
          <a:extLst>
            <a:ext uri="{909E8E84-426E-40DD-AFC4-6F175D3DCCD1}">
              <a14:hiddenFill xmlns:a14="http://schemas.microsoft.com/office/drawing/2010/main">
                <a:noFill/>
              </a14:hiddenFill>
            </a:ext>
          </a:extLst>
        </p:spPr>
      </p:cxnSp>
      <p:sp>
        <p:nvSpPr>
          <p:cNvPr id="28681" name="Rectangle 15"/>
          <p:cNvSpPr>
            <a:spLocks noChangeArrowheads="1"/>
          </p:cNvSpPr>
          <p:nvPr/>
        </p:nvSpPr>
        <p:spPr bwMode="auto">
          <a:xfrm>
            <a:off x="5716588" y="2743200"/>
            <a:ext cx="1981200"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cxnSp>
        <p:nvCxnSpPr>
          <p:cNvPr id="28682" name="Straight Connector 6"/>
          <p:cNvCxnSpPr>
            <a:cxnSpLocks noChangeShapeType="1"/>
          </p:cNvCxnSpPr>
          <p:nvPr/>
        </p:nvCxnSpPr>
        <p:spPr bwMode="auto">
          <a:xfrm>
            <a:off x="4802188" y="3352800"/>
            <a:ext cx="1066800" cy="533400"/>
          </a:xfrm>
          <a:prstGeom prst="line">
            <a:avLst/>
          </a:prstGeom>
          <a:noFill/>
          <a:ln w="66675"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28683" name="Straight Connector 6"/>
          <p:cNvCxnSpPr>
            <a:cxnSpLocks noChangeShapeType="1"/>
            <a:stCxn id="19" idx="0"/>
          </p:cNvCxnSpPr>
          <p:nvPr/>
        </p:nvCxnSpPr>
        <p:spPr bwMode="auto">
          <a:xfrm rot="5400000" flipH="1" flipV="1">
            <a:off x="6021388" y="3200400"/>
            <a:ext cx="533400" cy="838200"/>
          </a:xfrm>
          <a:prstGeom prst="line">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sp>
        <p:nvSpPr>
          <p:cNvPr id="19" name="Title 1"/>
          <p:cNvSpPr txBox="1"/>
          <p:nvPr/>
        </p:nvSpPr>
        <p:spPr bwMode="auto">
          <a:xfrm>
            <a:off x="4802188" y="3886200"/>
            <a:ext cx="2133600" cy="6096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Partitions</a:t>
            </a:r>
            <a:endParaRPr lang="en-CA" altLang="en-US"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5" name="Rectangle 2"/>
          <p:cNvSpPr txBox="1">
            <a:spLocks noChangeArrowheads="1"/>
          </p:cNvSpPr>
          <p:nvPr/>
        </p:nvSpPr>
        <p:spPr bwMode="auto">
          <a:xfrm>
            <a:off x="4021139" y="2590800"/>
            <a:ext cx="3049588" cy="8382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buClrTx/>
              <a:buSzTx/>
              <a:buFontTx/>
            </a:pPr>
            <a:r>
              <a:rPr lang="en-US"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Systems</a:t>
            </a:r>
            <a:endParaRPr lang="en-US"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6"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50" y="201613"/>
            <a:ext cx="14160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609600" y="1676400"/>
            <a:ext cx="7772400" cy="9906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 Analysis Techniques</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1026" name="Picture 2"/>
          <p:cNvPicPr>
            <a:picLocks noChangeAspect="1" noChangeArrowheads="1"/>
          </p:cNvPicPr>
          <p:nvPr/>
        </p:nvPicPr>
        <p:blipFill>
          <a:blip r:embed="rId1"/>
          <a:srcRect/>
          <a:stretch>
            <a:fillRect/>
          </a:stretch>
        </p:blipFill>
        <p:spPr bwMode="auto">
          <a:xfrm>
            <a:off x="2438400" y="3276600"/>
            <a:ext cx="4238625" cy="1976438"/>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1981200" y="3105150"/>
            <a:ext cx="56388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6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 Category</a:t>
            </a:r>
            <a:endParaRPr kumimoji="0" lang="en-US" sz="36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2050" name="Picture 2" descr="http://us.123rf.com/450wm/lucadp/lucadp1303/lucadp130300029/18541228-one-permanent-marker-with-a-yellow-sticky-note-and-text-analyze-3d-rend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9581" y="400050"/>
            <a:ext cx="3043238" cy="2705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stretch>
            <a:fillRect/>
          </a:stretch>
        </p:blipFill>
        <p:spPr>
          <a:xfrm>
            <a:off x="6855222" y="432707"/>
            <a:ext cx="1529556" cy="153612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76200" y="152400"/>
            <a:ext cx="87630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 Data Analysis Techniques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4" name="Rectangle 3"/>
          <p:cNvSpPr txBox="1">
            <a:spLocks noChangeArrowheads="1"/>
          </p:cNvSpPr>
          <p:nvPr/>
        </p:nvSpPr>
        <p:spPr bwMode="auto">
          <a:xfrm>
            <a:off x="228600" y="1066800"/>
            <a:ext cx="8763000" cy="35814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kern="0" dirty="0">
                <a:latin typeface="Times New Roman" pitchFamily="18" charset="0"/>
                <a:cs typeface="Times New Roman" pitchFamily="18" charset="0"/>
              </a:rPr>
              <a:t>Analysis of data in the file system category is required for all types of file system analysis.</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Analysis of this category shows</a:t>
            </a:r>
            <a:endParaRPr lang="en-US" kern="0" dirty="0">
              <a:latin typeface="Times New Roman" pitchFamily="18" charset="0"/>
              <a:cs typeface="Times New Roman" pitchFamily="18" charset="0"/>
            </a:endParaRPr>
          </a:p>
          <a:p>
            <a:pPr lvl="2" algn="just">
              <a:buFont typeface="Wingdings" panose="05000000000000000000" pitchFamily="2" charset="2"/>
              <a:buChar char="v"/>
            </a:pPr>
            <a:r>
              <a:rPr lang="en-US" sz="2000" kern="0" dirty="0">
                <a:latin typeface="Times New Roman" pitchFamily="18" charset="0"/>
                <a:cs typeface="Times New Roman" pitchFamily="18" charset="0"/>
              </a:rPr>
              <a:t>general layout information</a:t>
            </a:r>
            <a:endParaRPr lang="en-US" sz="2000" kern="0" dirty="0">
              <a:latin typeface="Times New Roman" pitchFamily="18" charset="0"/>
              <a:cs typeface="Times New Roman" pitchFamily="18" charset="0"/>
            </a:endParaRPr>
          </a:p>
          <a:p>
            <a:pPr lvl="2" algn="just">
              <a:buFont typeface="Wingdings" panose="05000000000000000000" pitchFamily="2" charset="2"/>
              <a:buChar char="v"/>
            </a:pPr>
            <a:r>
              <a:rPr lang="en-US" sz="2000" kern="0" dirty="0">
                <a:latin typeface="Times New Roman" pitchFamily="18" charset="0"/>
                <a:cs typeface="Times New Roman" pitchFamily="18" charset="0"/>
              </a:rPr>
              <a:t>or the version of file system, </a:t>
            </a:r>
            <a:endParaRPr lang="en-US" sz="2000" kern="0" dirty="0">
              <a:latin typeface="Times New Roman" pitchFamily="18" charset="0"/>
              <a:cs typeface="Times New Roman" pitchFamily="18" charset="0"/>
            </a:endParaRPr>
          </a:p>
          <a:p>
            <a:pPr lvl="2" algn="just">
              <a:buFont typeface="Wingdings" panose="05000000000000000000" pitchFamily="2" charset="2"/>
              <a:buChar char="v"/>
            </a:pPr>
            <a:r>
              <a:rPr lang="en-US" sz="2000" kern="0" dirty="0">
                <a:latin typeface="Times New Roman" pitchFamily="18" charset="0"/>
                <a:cs typeface="Times New Roman" pitchFamily="18" charset="0"/>
              </a:rPr>
              <a:t>or the application that created the file system</a:t>
            </a:r>
            <a:endParaRPr lang="en-US" sz="2000" kern="0" dirty="0">
              <a:latin typeface="Times New Roman" pitchFamily="18" charset="0"/>
              <a:cs typeface="Times New Roman" pitchFamily="18" charset="0"/>
            </a:endParaRPr>
          </a:p>
          <a:p>
            <a:pPr lvl="2" algn="just">
              <a:buFont typeface="Wingdings" panose="05000000000000000000" pitchFamily="2" charset="2"/>
              <a:buChar char="v"/>
            </a:pPr>
            <a:r>
              <a:rPr lang="en-US" sz="2000" kern="0" dirty="0">
                <a:latin typeface="Times New Roman" pitchFamily="18" charset="0"/>
                <a:cs typeface="Times New Roman" pitchFamily="18" charset="0"/>
              </a:rPr>
              <a:t>or the creation date, and the file system label. </a:t>
            </a:r>
            <a:endParaRPr lang="en-US" sz="2000" kern="0" dirty="0">
              <a:latin typeface="Times New Roman" pitchFamily="18" charset="0"/>
              <a:cs typeface="Times New Roman" pitchFamily="18" charset="0"/>
            </a:endParaRPr>
          </a:p>
          <a:p>
            <a:pPr lvl="2" algn="just">
              <a:buFont typeface="Wingdings" panose="05000000000000000000" pitchFamily="2" charset="2"/>
              <a:buChar char="v"/>
            </a:pPr>
            <a:r>
              <a:rPr lang="en-US" sz="2000" b="1" u="sng" kern="0" dirty="0">
                <a:latin typeface="Times New Roman" pitchFamily="18" charset="0"/>
                <a:cs typeface="Times New Roman" pitchFamily="18" charset="0"/>
              </a:rPr>
              <a:t>First sector</a:t>
            </a:r>
            <a:r>
              <a:rPr lang="en-US" sz="2000" b="1" kern="0" dirty="0">
                <a:latin typeface="Times New Roman" pitchFamily="18" charset="0"/>
                <a:cs typeface="Times New Roman" pitchFamily="18" charset="0"/>
              </a:rPr>
              <a:t> of the file system, and data structure is standard </a:t>
            </a:r>
            <a:endParaRPr lang="en-US" sz="2000" b="1" kern="0" dirty="0">
              <a:latin typeface="Times New Roman" pitchFamily="18" charset="0"/>
              <a:cs typeface="Times New Roman" pitchFamily="18" charset="0"/>
            </a:endParaRPr>
          </a:p>
        </p:txBody>
      </p:sp>
      <p:pic>
        <p:nvPicPr>
          <p:cNvPr id="3074" name="Picture 2" descr="Maps | Convocation | University of Guelph"/>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67000" y="4655457"/>
            <a:ext cx="2594230" cy="18411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p:nvPr/>
        </p:nvSpPr>
        <p:spPr bwMode="auto">
          <a:xfrm>
            <a:off x="3678577" y="5461825"/>
            <a:ext cx="3865223" cy="329375"/>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“Campus map” for a file system</a:t>
            </a:r>
            <a:endParaRPr lang="en-US" sz="1800" b="1" kern="0" dirty="0">
              <a:solidFill>
                <a:srgbClr val="C00000"/>
              </a:solidFill>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228600" y="152400"/>
            <a:ext cx="87630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fr-FR"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 Data </a:t>
            </a:r>
            <a:r>
              <a:rPr lang="fr-FR" sz="2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Analysis</a:t>
            </a:r>
            <a:r>
              <a:rPr lang="fr-FR"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 Techniques</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 (cont’d)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4" name="Rectangle 3"/>
          <p:cNvSpPr txBox="1">
            <a:spLocks noChangeArrowheads="1"/>
          </p:cNvSpPr>
          <p:nvPr/>
        </p:nvSpPr>
        <p:spPr bwMode="auto">
          <a:xfrm>
            <a:off x="304800" y="914400"/>
            <a:ext cx="8763000" cy="25908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kern="0" dirty="0">
                <a:latin typeface="Times New Roman" pitchFamily="18" charset="0"/>
                <a:cs typeface="Times New Roman" pitchFamily="18" charset="0"/>
              </a:rPr>
              <a:t>Consistency check </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The size of the file system = the size of the volume in which it is located?</a:t>
            </a:r>
            <a:endParaRPr lang="en-US"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If the partition (volume) is larger, the sectors after the file system are called </a:t>
            </a:r>
            <a:r>
              <a:rPr lang="en-US" b="1" kern="0" dirty="0">
                <a:effectLst>
                  <a:outerShdw blurRad="38100" dist="38100" dir="2700000" algn="tl">
                    <a:srgbClr val="000000">
                      <a:alpha val="43137"/>
                    </a:srgbClr>
                  </a:outerShdw>
                </a:effectLst>
                <a:latin typeface="Times New Roman" pitchFamily="18" charset="0"/>
                <a:cs typeface="Times New Roman" pitchFamily="18" charset="0"/>
              </a:rPr>
              <a:t>volume slack </a:t>
            </a:r>
            <a:r>
              <a:rPr lang="en-US" kern="0" dirty="0">
                <a:latin typeface="Times New Roman" pitchFamily="18" charset="0"/>
                <a:cs typeface="Times New Roman" pitchFamily="18" charset="0"/>
              </a:rPr>
              <a:t>and could be used to hide data.</a:t>
            </a:r>
            <a:endParaRPr lang="en-US" kern="0" dirty="0">
              <a:latin typeface="Times New Roman" pitchFamily="18" charset="0"/>
              <a:cs typeface="Times New Roman" pitchFamily="18" charset="0"/>
            </a:endParaRPr>
          </a:p>
        </p:txBody>
      </p:sp>
      <p:sp>
        <p:nvSpPr>
          <p:cNvPr id="5" name="Rectangle 4"/>
          <p:cNvSpPr/>
          <p:nvPr/>
        </p:nvSpPr>
        <p:spPr bwMode="auto">
          <a:xfrm>
            <a:off x="1828800" y="4647405"/>
            <a:ext cx="5410200" cy="6096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6" name="Rectangle 5"/>
          <p:cNvSpPr/>
          <p:nvPr/>
        </p:nvSpPr>
        <p:spPr bwMode="auto">
          <a:xfrm>
            <a:off x="3352800" y="4647405"/>
            <a:ext cx="2667000" cy="609600"/>
          </a:xfrm>
          <a:prstGeom prst="rect">
            <a:avLst/>
          </a:prstGeom>
          <a:solidFill>
            <a:schemeClr val="tx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11" name="Straight Connector 6"/>
          <p:cNvCxnSpPr>
            <a:cxnSpLocks noChangeShapeType="1"/>
          </p:cNvCxnSpPr>
          <p:nvPr/>
        </p:nvCxnSpPr>
        <p:spPr bwMode="auto">
          <a:xfrm rot="16200000" flipV="1">
            <a:off x="5752703" y="4303315"/>
            <a:ext cx="533400" cy="794"/>
          </a:xfrm>
          <a:prstGeom prst="line">
            <a:avLst/>
          </a:prstGeom>
          <a:noFill/>
          <a:ln w="66675" algn="ctr">
            <a:solidFill>
              <a:schemeClr val="tx1"/>
            </a:solidFill>
            <a:round/>
            <a:headEnd type="triangle"/>
            <a:tailEnd type="none" w="med" len="med"/>
          </a:ln>
        </p:spPr>
      </p:cxnSp>
      <p:cxnSp>
        <p:nvCxnSpPr>
          <p:cNvPr id="14" name="Straight Connector 6"/>
          <p:cNvCxnSpPr>
            <a:cxnSpLocks noChangeShapeType="1"/>
          </p:cNvCxnSpPr>
          <p:nvPr/>
        </p:nvCxnSpPr>
        <p:spPr bwMode="auto">
          <a:xfrm>
            <a:off x="3352800" y="4265612"/>
            <a:ext cx="2667000" cy="0"/>
          </a:xfrm>
          <a:prstGeom prst="line">
            <a:avLst/>
          </a:prstGeom>
          <a:noFill/>
          <a:ln w="66675" algn="ctr">
            <a:solidFill>
              <a:schemeClr val="tx1"/>
            </a:solidFill>
            <a:round/>
            <a:headEnd type="triangle"/>
            <a:tailEnd type="triangle" w="med" len="med"/>
          </a:ln>
        </p:spPr>
      </p:cxnSp>
      <p:cxnSp>
        <p:nvCxnSpPr>
          <p:cNvPr id="15" name="Straight Connector 6"/>
          <p:cNvCxnSpPr>
            <a:cxnSpLocks noChangeShapeType="1"/>
          </p:cNvCxnSpPr>
          <p:nvPr/>
        </p:nvCxnSpPr>
        <p:spPr bwMode="auto">
          <a:xfrm rot="16200000" flipV="1">
            <a:off x="3086497" y="4304109"/>
            <a:ext cx="533400" cy="794"/>
          </a:xfrm>
          <a:prstGeom prst="line">
            <a:avLst/>
          </a:prstGeom>
          <a:noFill/>
          <a:ln w="66675" algn="ctr">
            <a:solidFill>
              <a:schemeClr val="tx1"/>
            </a:solidFill>
            <a:round/>
            <a:headEnd type="triangle"/>
            <a:tailEnd type="none" w="med" len="med"/>
          </a:ln>
        </p:spPr>
      </p:cxnSp>
      <p:sp>
        <p:nvSpPr>
          <p:cNvPr id="17" name="Rectangle 16"/>
          <p:cNvSpPr/>
          <p:nvPr/>
        </p:nvSpPr>
        <p:spPr bwMode="auto">
          <a:xfrm>
            <a:off x="3352800" y="4647405"/>
            <a:ext cx="1752600" cy="609600"/>
          </a:xfrm>
          <a:prstGeom prst="rect">
            <a:avLst/>
          </a:prstGeom>
          <a:solidFill>
            <a:srgbClr val="FF0000"/>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18" name="Straight Connector 6"/>
          <p:cNvCxnSpPr>
            <a:cxnSpLocks noChangeShapeType="1"/>
          </p:cNvCxnSpPr>
          <p:nvPr/>
        </p:nvCxnSpPr>
        <p:spPr bwMode="auto">
          <a:xfrm rot="16200000" flipV="1">
            <a:off x="4838303" y="5523309"/>
            <a:ext cx="533400" cy="794"/>
          </a:xfrm>
          <a:prstGeom prst="line">
            <a:avLst/>
          </a:prstGeom>
          <a:noFill/>
          <a:ln w="66675" algn="ctr">
            <a:solidFill>
              <a:schemeClr val="tx1"/>
            </a:solidFill>
            <a:round/>
            <a:headEnd type="none"/>
            <a:tailEnd type="triangle" w="med" len="med"/>
          </a:ln>
        </p:spPr>
      </p:cxnSp>
      <p:cxnSp>
        <p:nvCxnSpPr>
          <p:cNvPr id="19" name="Straight Connector 6"/>
          <p:cNvCxnSpPr>
            <a:cxnSpLocks noChangeShapeType="1"/>
          </p:cNvCxnSpPr>
          <p:nvPr/>
        </p:nvCxnSpPr>
        <p:spPr bwMode="auto">
          <a:xfrm>
            <a:off x="3352800" y="5485606"/>
            <a:ext cx="1751806" cy="0"/>
          </a:xfrm>
          <a:prstGeom prst="line">
            <a:avLst/>
          </a:prstGeom>
          <a:noFill/>
          <a:ln w="66675" algn="ctr">
            <a:solidFill>
              <a:schemeClr val="tx1"/>
            </a:solidFill>
            <a:round/>
            <a:headEnd type="triangle"/>
            <a:tailEnd type="triangle" w="med" len="med"/>
          </a:ln>
        </p:spPr>
      </p:cxnSp>
      <p:cxnSp>
        <p:nvCxnSpPr>
          <p:cNvPr id="20" name="Straight Connector 6"/>
          <p:cNvCxnSpPr>
            <a:cxnSpLocks noChangeShapeType="1"/>
          </p:cNvCxnSpPr>
          <p:nvPr/>
        </p:nvCxnSpPr>
        <p:spPr bwMode="auto">
          <a:xfrm rot="16200000" flipV="1">
            <a:off x="3086497" y="5524103"/>
            <a:ext cx="533400" cy="794"/>
          </a:xfrm>
          <a:prstGeom prst="line">
            <a:avLst/>
          </a:prstGeom>
          <a:noFill/>
          <a:ln w="66675" algn="ctr">
            <a:solidFill>
              <a:schemeClr val="tx1"/>
            </a:solidFill>
            <a:round/>
            <a:headEnd type="none"/>
            <a:tailEnd type="triangle" w="med" len="med"/>
          </a:ln>
        </p:spPr>
      </p:cxnSp>
      <p:sp>
        <p:nvSpPr>
          <p:cNvPr id="16" name="Title 1"/>
          <p:cNvSpPr txBox="1"/>
          <p:nvPr/>
        </p:nvSpPr>
        <p:spPr bwMode="auto">
          <a:xfrm>
            <a:off x="3962400" y="3275806"/>
            <a:ext cx="1066800" cy="380999"/>
          </a:xfrm>
          <a:prstGeom prst="rect">
            <a:avLst/>
          </a:prstGeom>
          <a:noFill/>
          <a:ln w="9525">
            <a:noFill/>
            <a:miter lim="800000"/>
          </a:ln>
        </p:spPr>
        <p:txBody>
          <a:bodyPr anchor="ctr">
            <a:normAutofit fontScale="52500" lnSpcReduction="20000"/>
          </a:bodyPr>
          <a:lstStyle/>
          <a:p>
            <a:pPr marL="514350" indent="-514350" algn="ctr" fontAlgn="auto">
              <a:spcAft>
                <a:spcPts val="0"/>
              </a:spcAft>
              <a:defRPr/>
            </a:pPr>
            <a:r>
              <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Partition</a:t>
            </a:r>
            <a:endPar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cxnSp>
        <p:nvCxnSpPr>
          <p:cNvPr id="21" name="Straight Connector 6"/>
          <p:cNvCxnSpPr>
            <a:cxnSpLocks noChangeShapeType="1"/>
            <a:endCxn id="16" idx="2"/>
          </p:cNvCxnSpPr>
          <p:nvPr/>
        </p:nvCxnSpPr>
        <p:spPr bwMode="auto">
          <a:xfrm flipV="1">
            <a:off x="4494464" y="3656805"/>
            <a:ext cx="1336" cy="533400"/>
          </a:xfrm>
          <a:prstGeom prst="line">
            <a:avLst/>
          </a:prstGeom>
          <a:noFill/>
          <a:ln w="66675" algn="ctr">
            <a:solidFill>
              <a:srgbClr val="FF0000"/>
            </a:solidFill>
            <a:round/>
            <a:headEnd type="triangle"/>
            <a:tailEnd type="none" w="med" len="med"/>
          </a:ln>
          <a:extLst>
            <a:ext uri="{909E8E84-426E-40DD-AFC4-6F175D3DCCD1}">
              <a14:hiddenFill xmlns:a14="http://schemas.microsoft.com/office/drawing/2010/main">
                <a:noFill/>
              </a14:hiddenFill>
            </a:ext>
          </a:extLst>
        </p:spPr>
      </p:cxnSp>
      <p:sp>
        <p:nvSpPr>
          <p:cNvPr id="22" name="Title 1"/>
          <p:cNvSpPr txBox="1"/>
          <p:nvPr/>
        </p:nvSpPr>
        <p:spPr bwMode="auto">
          <a:xfrm>
            <a:off x="3183136" y="6184903"/>
            <a:ext cx="2013055" cy="457199"/>
          </a:xfrm>
          <a:prstGeom prst="rect">
            <a:avLst/>
          </a:prstGeom>
          <a:noFill/>
          <a:ln w="9525">
            <a:noFill/>
            <a:miter lim="800000"/>
          </a:ln>
        </p:spPr>
        <p:txBody>
          <a:bodyPr anchor="ctr">
            <a:normAutofit fontScale="52500" lnSpcReduction="20000"/>
          </a:bodyPr>
          <a:lstStyle/>
          <a:p>
            <a:pPr marL="514350" indent="-514350" algn="ctr" fontAlgn="auto">
              <a:spcAft>
                <a:spcPts val="0"/>
              </a:spcAft>
              <a:defRPr/>
            </a:pPr>
            <a:r>
              <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 volume</a:t>
            </a:r>
            <a:endParaRPr lang="en-US" sz="32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cxnSp>
        <p:nvCxnSpPr>
          <p:cNvPr id="23" name="Straight Connector 6"/>
          <p:cNvCxnSpPr>
            <a:cxnSpLocks noChangeShapeType="1"/>
          </p:cNvCxnSpPr>
          <p:nvPr/>
        </p:nvCxnSpPr>
        <p:spPr bwMode="auto">
          <a:xfrm flipV="1">
            <a:off x="4189664" y="5562600"/>
            <a:ext cx="1336" cy="533400"/>
          </a:xfrm>
          <a:prstGeom prst="line">
            <a:avLst/>
          </a:prstGeom>
          <a:noFill/>
          <a:ln w="66675" algn="ctr">
            <a:solidFill>
              <a:srgbClr val="FF0000"/>
            </a:solidFill>
            <a:round/>
            <a:headEnd type="none"/>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1752600" y="2952750"/>
            <a:ext cx="57150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6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Content Category</a:t>
            </a:r>
            <a:endParaRPr kumimoji="0" lang="en-US" sz="36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5" name="Picture 2" descr="http://us.123rf.com/450wm/lucadp/lucadp1303/lucadp130300029/18541228-one-permanent-marker-with-a-yellow-sticky-note-and-text-analyze-3d-rend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5773" y="609600"/>
            <a:ext cx="2464594" cy="2190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
          <a:stretch>
            <a:fillRect/>
          </a:stretch>
        </p:blipFill>
        <p:spPr>
          <a:xfrm>
            <a:off x="6581775" y="990600"/>
            <a:ext cx="1771650" cy="18097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228600" y="838200"/>
            <a:ext cx="87630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4" name="Rectangle 3"/>
          <p:cNvSpPr txBox="1">
            <a:spLocks noChangeArrowheads="1"/>
          </p:cNvSpPr>
          <p:nvPr/>
        </p:nvSpPr>
        <p:spPr bwMode="auto">
          <a:xfrm>
            <a:off x="304800" y="1828800"/>
            <a:ext cx="8534400" cy="31242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kern="0" dirty="0">
                <a:latin typeface="Times New Roman" pitchFamily="18" charset="0"/>
                <a:cs typeface="Times New Roman" pitchFamily="18" charset="0"/>
              </a:rPr>
              <a:t>Analysis of the content category is conducted to </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sz="2800" kern="0" dirty="0">
                <a:latin typeface="Times New Roman" pitchFamily="18" charset="0"/>
                <a:cs typeface="Times New Roman" pitchFamily="18" charset="0"/>
              </a:rPr>
              <a:t>recover deleted data</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sz="2800" kern="0" dirty="0">
                <a:latin typeface="Times New Roman" pitchFamily="18" charset="0"/>
                <a:cs typeface="Times New Roman" pitchFamily="18" charset="0"/>
              </a:rPr>
              <a:t>conduct low-level searches.</a:t>
            </a:r>
            <a:endParaRPr lang="en-US" sz="2800" kern="0" dirty="0">
              <a:latin typeface="Times New Roman" pitchFamily="18" charset="0"/>
              <a:cs typeface="Times New Roman" pitchFamily="18" charset="0"/>
            </a:endParaRPr>
          </a:p>
          <a:p>
            <a:pPr lvl="2" algn="just">
              <a:buFont typeface="Wingdings" panose="05000000000000000000" pitchFamily="2" charset="2"/>
              <a:buChar char="v"/>
            </a:pPr>
            <a:r>
              <a:rPr lang="en-US" kern="0" dirty="0">
                <a:latin typeface="Times New Roman" pitchFamily="18" charset="0"/>
                <a:cs typeface="Times New Roman" pitchFamily="18" charset="0"/>
              </a:rPr>
              <a:t>For example, look for politically sensitive content (e.g., "democracy", "freedom", "opposition"), content related to violence and terrorism (e.g., "torture", "terror", "explosive"), </a:t>
            </a:r>
            <a:endParaRPr lang="en-US" kern="0"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190500" y="523785"/>
            <a:ext cx="87630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Logical File System Address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2050" name="Picture 2"/>
          <p:cNvPicPr>
            <a:picLocks noChangeAspect="1" noChangeArrowheads="1"/>
          </p:cNvPicPr>
          <p:nvPr/>
        </p:nvPicPr>
        <p:blipFill>
          <a:blip r:embed="rId1"/>
          <a:srcRect/>
          <a:stretch>
            <a:fillRect/>
          </a:stretch>
        </p:blipFill>
        <p:spPr bwMode="auto">
          <a:xfrm>
            <a:off x="228600" y="3133725"/>
            <a:ext cx="8763000" cy="2352675"/>
          </a:xfrm>
          <a:prstGeom prst="rect">
            <a:avLst/>
          </a:prstGeom>
          <a:noFill/>
          <a:ln w="9525">
            <a:noFill/>
            <a:miter lim="800000"/>
            <a:headEnd/>
            <a:tailEnd/>
          </a:ln>
          <a:effectLst/>
        </p:spPr>
      </p:pic>
      <p:sp>
        <p:nvSpPr>
          <p:cNvPr id="6" name="Text Box 5"/>
          <p:cNvSpPr txBox="1">
            <a:spLocks noChangeArrowheads="1"/>
          </p:cNvSpPr>
          <p:nvPr/>
        </p:nvSpPr>
        <p:spPr bwMode="auto">
          <a:xfrm>
            <a:off x="304800" y="5486400"/>
            <a:ext cx="8686800" cy="1200329"/>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An example volume where the file system has assigned addresses to </a:t>
            </a:r>
            <a:r>
              <a:rPr lang="en-US" b="1" u="sng"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sectors in groups of two </a:t>
            </a: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and has not assigned addresses to some sectors.</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12" name="Group 11"/>
          <p:cNvGrpSpPr/>
          <p:nvPr/>
        </p:nvGrpSpPr>
        <p:grpSpPr>
          <a:xfrm>
            <a:off x="1143000" y="4038600"/>
            <a:ext cx="1828800" cy="810754"/>
            <a:chOff x="1143000" y="2971800"/>
            <a:chExt cx="1828800" cy="810754"/>
          </a:xfrm>
        </p:grpSpPr>
        <p:cxnSp>
          <p:nvCxnSpPr>
            <p:cNvPr id="7" name="Straight Connector 6"/>
            <p:cNvCxnSpPr/>
            <p:nvPr/>
          </p:nvCxnSpPr>
          <p:spPr bwMode="auto">
            <a:xfrm>
              <a:off x="1143000" y="2971800"/>
              <a:ext cx="1828800" cy="1588"/>
            </a:xfrm>
            <a:prstGeom prst="line">
              <a:avLst/>
            </a:prstGeom>
            <a:noFill/>
            <a:ln w="79375" cap="flat" cmpd="sng" algn="ctr">
              <a:solidFill>
                <a:srgbClr val="FF0000"/>
              </a:solidFill>
              <a:prstDash val="solid"/>
              <a:round/>
              <a:headEnd type="none" w="med" len="med"/>
              <a:tailEnd type="none" w="med" len="med"/>
            </a:ln>
            <a:effectLst/>
          </p:spPr>
        </p:cxnSp>
        <p:pic>
          <p:nvPicPr>
            <p:cNvPr id="118786" name="Picture 2" descr="http://rosettasister.files.wordpress.com/2009/04/just-say-no.jpg"/>
            <p:cNvPicPr>
              <a:picLocks noChangeAspect="1" noChangeArrowheads="1"/>
            </p:cNvPicPr>
            <p:nvPr/>
          </p:nvPicPr>
          <p:blipFill>
            <a:blip r:embed="rId2" cstate="print"/>
            <a:srcRect/>
            <a:stretch>
              <a:fillRect/>
            </a:stretch>
          </p:blipFill>
          <p:spPr bwMode="auto">
            <a:xfrm>
              <a:off x="1714501" y="3086602"/>
              <a:ext cx="762000" cy="695952"/>
            </a:xfrm>
            <a:prstGeom prst="rect">
              <a:avLst/>
            </a:prstGeom>
            <a:noFill/>
          </p:spPr>
        </p:pic>
      </p:grpSp>
      <p:sp>
        <p:nvSpPr>
          <p:cNvPr id="13" name="Text Box 5"/>
          <p:cNvSpPr txBox="1">
            <a:spLocks noChangeArrowheads="1"/>
          </p:cNvSpPr>
          <p:nvPr/>
        </p:nvSpPr>
        <p:spPr bwMode="auto">
          <a:xfrm>
            <a:off x="228600" y="1143000"/>
            <a:ext cx="8686800" cy="1938992"/>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 sector can have multiple addresses</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Physical: Address relative to the start of the drive</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Logical: Address relative to the start of the volume</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algn="just">
              <a:spcBef>
                <a:spcPct val="0"/>
              </a:spcBef>
              <a:buClrTx/>
              <a:buSzTx/>
              <a:buFont typeface="Wingdings" panose="05000000000000000000" pitchFamily="2" charset="2"/>
              <a:buChar char="q"/>
            </a:pP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 systems use the </a:t>
            </a:r>
            <a:r>
              <a:rPr lang="en-US" b="1" u="sng"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Logical volume address</a:t>
            </a: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and also group sectors into </a:t>
            </a:r>
            <a:r>
              <a:rPr lang="en-US" b="1" u="sng"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clusters</a:t>
            </a: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or </a:t>
            </a:r>
            <a:r>
              <a:rPr lang="en-US" b="1" u="sng"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blocks</a:t>
            </a: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and assign them addresses.</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 name="Content Placeholder 2"/>
          <p:cNvSpPr txBox="1"/>
          <p:nvPr/>
        </p:nvSpPr>
        <p:spPr bwMode="auto">
          <a:xfrm>
            <a:off x="2895600" y="5234245"/>
            <a:ext cx="1092200" cy="30876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Cluster 0</a:t>
            </a:r>
            <a:endParaRPr lang="en-US" sz="1800" b="1" kern="0" dirty="0">
              <a:solidFill>
                <a:srgbClr val="C00000"/>
              </a:solidFill>
              <a:latin typeface="Times New Roman" pitchFamily="18" charset="0"/>
              <a:cs typeface="Times New Roman" pitchFamily="18" charset="0"/>
            </a:endParaRPr>
          </a:p>
        </p:txBody>
      </p:sp>
      <p:sp>
        <p:nvSpPr>
          <p:cNvPr id="15" name="Rectangle 2"/>
          <p:cNvSpPr txBox="1">
            <a:spLocks noChangeArrowheads="1"/>
          </p:cNvSpPr>
          <p:nvPr/>
        </p:nvSpPr>
        <p:spPr bwMode="auto">
          <a:xfrm>
            <a:off x="190500" y="171271"/>
            <a:ext cx="8763000" cy="408214"/>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075" y="981075"/>
            <a:ext cx="1990725" cy="2295525"/>
          </a:xfrm>
          <a:prstGeom prst="rect">
            <a:avLst/>
          </a:prstGeom>
        </p:spPr>
      </p:pic>
      <p:pic>
        <p:nvPicPr>
          <p:cNvPr id="7" name="Picture 6"/>
          <p:cNvPicPr>
            <a:picLocks noChangeAspect="1"/>
          </p:cNvPicPr>
          <p:nvPr/>
        </p:nvPicPr>
        <p:blipFill>
          <a:blip r:embed="rId2"/>
          <a:stretch>
            <a:fillRect/>
          </a:stretch>
        </p:blipFill>
        <p:spPr>
          <a:xfrm>
            <a:off x="2209800" y="1627971"/>
            <a:ext cx="2871788" cy="5001429"/>
          </a:xfrm>
          <a:prstGeom prst="rect">
            <a:avLst/>
          </a:prstGeom>
        </p:spPr>
      </p:pic>
      <p:sp>
        <p:nvSpPr>
          <p:cNvPr id="9" name="Oval 8"/>
          <p:cNvSpPr/>
          <p:nvPr/>
        </p:nvSpPr>
        <p:spPr bwMode="auto">
          <a:xfrm>
            <a:off x="1981200" y="2895600"/>
            <a:ext cx="3352800" cy="762000"/>
          </a:xfrm>
          <a:prstGeom prst="ellipse">
            <a:avLst/>
          </a:prstGeom>
          <a:noFill/>
          <a:ln w="603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8" name="TextBox 7"/>
          <p:cNvSpPr txBox="1"/>
          <p:nvPr/>
        </p:nvSpPr>
        <p:spPr>
          <a:xfrm>
            <a:off x="5356225" y="2467856"/>
            <a:ext cx="3009900" cy="1692771"/>
          </a:xfrm>
          <a:prstGeom prst="rect">
            <a:avLst/>
          </a:prstGeom>
          <a:noFill/>
        </p:spPr>
        <p:txBody>
          <a:bodyPr wrap="square">
            <a:spAutoFit/>
          </a:bodyPr>
          <a:lstStyle/>
          <a:p>
            <a:pPr algn="just"/>
            <a:r>
              <a:rPr lang="en-US" sz="2000" dirty="0">
                <a:latin typeface="Times New Roman" pitchFamily="18" charset="0"/>
                <a:cs typeface="Times New Roman" pitchFamily="18" charset="0"/>
              </a:rPr>
              <a:t>File systems of Windows (e.g., NTFS or FAT)</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File systems of Unix-like operating systems (e.g., Ext2, Ext3)</a:t>
            </a:r>
            <a:endParaRPr lang="en-US" sz="2000" dirty="0">
              <a:latin typeface="Times New Roman" pitchFamily="18" charset="0"/>
              <a:cs typeface="Times New Roman" pitchFamily="18" charset="0"/>
            </a:endParaRPr>
          </a:p>
        </p:txBody>
      </p:sp>
      <p:sp>
        <p:nvSpPr>
          <p:cNvPr id="10" name="Content Placeholder 2"/>
          <p:cNvSpPr txBox="1"/>
          <p:nvPr/>
        </p:nvSpPr>
        <p:spPr bwMode="auto">
          <a:xfrm>
            <a:off x="7620000" y="2815438"/>
            <a:ext cx="1016000" cy="30876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Cluster</a:t>
            </a:r>
            <a:endParaRPr lang="en-US" sz="1800" b="1" kern="0" dirty="0">
              <a:solidFill>
                <a:srgbClr val="C00000"/>
              </a:solidFill>
              <a:latin typeface="Times New Roman" pitchFamily="18" charset="0"/>
              <a:cs typeface="Times New Roman" pitchFamily="18" charset="0"/>
            </a:endParaRPr>
          </a:p>
        </p:txBody>
      </p:sp>
      <p:sp>
        <p:nvSpPr>
          <p:cNvPr id="11" name="Content Placeholder 2"/>
          <p:cNvSpPr txBox="1"/>
          <p:nvPr/>
        </p:nvSpPr>
        <p:spPr bwMode="auto">
          <a:xfrm>
            <a:off x="6705600" y="3806038"/>
            <a:ext cx="1016000" cy="30876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Block</a:t>
            </a:r>
            <a:endParaRPr lang="en-US" sz="1800" b="1" kern="0" dirty="0">
              <a:solidFill>
                <a:srgbClr val="C00000"/>
              </a:solidFill>
              <a:latin typeface="Times New Roman" pitchFamily="18" charset="0"/>
              <a:cs typeface="Times New Roman" pitchFamily="18" charset="0"/>
            </a:endParaRPr>
          </a:p>
        </p:txBody>
      </p:sp>
      <p:sp>
        <p:nvSpPr>
          <p:cNvPr id="12" name="Rectangle 2"/>
          <p:cNvSpPr txBox="1">
            <a:spLocks noChangeArrowheads="1"/>
          </p:cNvSpPr>
          <p:nvPr/>
        </p:nvSpPr>
        <p:spPr bwMode="auto">
          <a:xfrm>
            <a:off x="190500" y="171271"/>
            <a:ext cx="8763000" cy="408214"/>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47171" y="859971"/>
            <a:ext cx="8763000" cy="5116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Allocation Strategies</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Rectangle 3"/>
          <p:cNvSpPr txBox="1">
            <a:spLocks noChangeArrowheads="1"/>
          </p:cNvSpPr>
          <p:nvPr/>
        </p:nvSpPr>
        <p:spPr bwMode="auto">
          <a:xfrm>
            <a:off x="76200" y="1447800"/>
            <a:ext cx="8534400" cy="40386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File system fragmentation</a:t>
            </a:r>
            <a:r>
              <a:rPr lang="en-US" sz="2800" kern="0" dirty="0">
                <a:latin typeface="Times New Roman" pitchFamily="18" charset="0"/>
                <a:cs typeface="Times New Roman" pitchFamily="18" charset="0"/>
              </a:rPr>
              <a:t>, sometimes called </a:t>
            </a: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file system aging</a:t>
            </a:r>
            <a:r>
              <a:rPr lang="en-US" sz="2800" kern="0" dirty="0">
                <a:latin typeface="Times New Roman" pitchFamily="18" charset="0"/>
                <a:cs typeface="Times New Roman" pitchFamily="18" charset="0"/>
              </a:rPr>
              <a:t>, is the inability of a file system to lay out related data sequentially (contiguously). As a result, the files are scattered across the hard disk drive in pieces.</a:t>
            </a:r>
            <a:endParaRPr lang="en-US" sz="2800" kern="0" dirty="0">
              <a:latin typeface="Times New Roman" pitchFamily="18" charset="0"/>
              <a:cs typeface="Times New Roman" pitchFamily="18" charset="0"/>
            </a:endParaRPr>
          </a:p>
          <a:p>
            <a:pPr lvl="0" algn="just">
              <a:buFont typeface="Wingdings" panose="05000000000000000000" pitchFamily="2" charset="2"/>
              <a:buChar char="q"/>
            </a:pPr>
            <a:r>
              <a:rPr lang="en-US" sz="2800" kern="0" dirty="0">
                <a:latin typeface="Times New Roman" pitchFamily="18" charset="0"/>
                <a:cs typeface="Times New Roman" pitchFamily="18" charset="0"/>
              </a:rPr>
              <a:t>Allocation Strategies</a:t>
            </a:r>
            <a:endParaRPr lang="en-US" sz="2800" kern="0" dirty="0">
              <a:latin typeface="Times New Roman" pitchFamily="18" charset="0"/>
              <a:cs typeface="Times New Roman" pitchFamily="18" charset="0"/>
            </a:endParaRPr>
          </a:p>
          <a:p>
            <a:pPr lvl="1" algn="just">
              <a:buFont typeface="Wingdings" panose="05000000000000000000" pitchFamily="2" charset="2"/>
              <a:buChar char="q"/>
            </a:pPr>
            <a:r>
              <a:rPr lang="en-US" sz="2800" kern="0" dirty="0">
                <a:latin typeface="Times New Roman" pitchFamily="18" charset="0"/>
                <a:cs typeface="Times New Roman" pitchFamily="18" charset="0"/>
              </a:rPr>
              <a:t>First available strategy </a:t>
            </a:r>
            <a:endParaRPr lang="en-US" sz="2800" kern="0" dirty="0">
              <a:latin typeface="Times New Roman" pitchFamily="18" charset="0"/>
              <a:cs typeface="Times New Roman" pitchFamily="18" charset="0"/>
            </a:endParaRPr>
          </a:p>
          <a:p>
            <a:pPr lvl="1" algn="just">
              <a:buFont typeface="Wingdings" panose="05000000000000000000" pitchFamily="2" charset="2"/>
              <a:buChar char="q"/>
            </a:pPr>
            <a:r>
              <a:rPr lang="en-US" sz="2800" kern="0" dirty="0">
                <a:latin typeface="Times New Roman" pitchFamily="18" charset="0"/>
                <a:cs typeface="Times New Roman" pitchFamily="18" charset="0"/>
              </a:rPr>
              <a:t>Next available strategy </a:t>
            </a:r>
            <a:endParaRPr lang="en-US" sz="2800" kern="0" dirty="0">
              <a:latin typeface="Times New Roman" pitchFamily="18" charset="0"/>
              <a:cs typeface="Times New Roman" pitchFamily="18" charset="0"/>
            </a:endParaRPr>
          </a:p>
          <a:p>
            <a:pPr lvl="1" algn="just">
              <a:buFont typeface="Wingdings" panose="05000000000000000000" pitchFamily="2" charset="2"/>
              <a:buChar char="q"/>
            </a:pPr>
            <a:r>
              <a:rPr lang="en-US" sz="2800" kern="0" dirty="0">
                <a:latin typeface="Times New Roman" pitchFamily="18" charset="0"/>
                <a:cs typeface="Times New Roman" pitchFamily="18" charset="0"/>
              </a:rPr>
              <a:t>Best fit strategy </a:t>
            </a:r>
            <a:endParaRPr lang="en-US" sz="2800" kern="0" dirty="0">
              <a:latin typeface="Times New Roman" pitchFamily="18" charset="0"/>
              <a:cs typeface="Times New Roman" pitchFamily="18" charset="0"/>
            </a:endParaRPr>
          </a:p>
        </p:txBody>
      </p:sp>
      <p:sp>
        <p:nvSpPr>
          <p:cNvPr id="8" name="Text Box 5"/>
          <p:cNvSpPr txBox="1">
            <a:spLocks noChangeArrowheads="1"/>
          </p:cNvSpPr>
          <p:nvPr/>
        </p:nvSpPr>
        <p:spPr bwMode="auto">
          <a:xfrm>
            <a:off x="152400" y="6096000"/>
            <a:ext cx="5348580" cy="646331"/>
          </a:xfrm>
          <a:prstGeom prst="rect">
            <a:avLst/>
          </a:prstGeom>
          <a:noFill/>
          <a:ln w="9525">
            <a:noFill/>
            <a:miter lim="800000"/>
          </a:ln>
        </p:spPr>
        <p:txBody>
          <a:bodyPr wrap="none">
            <a:spAutoFit/>
          </a:bodyPr>
          <a:lstStyle/>
          <a:p>
            <a:pPr>
              <a:spcBef>
                <a:spcPct val="0"/>
              </a:spcBef>
              <a:buClrTx/>
              <a:buSzTx/>
              <a:buFontTx/>
              <a:buNone/>
            </a:pPr>
            <a:r>
              <a:rPr lang="en-US" sz="1800" dirty="0">
                <a:latin typeface="Times New Roman" pitchFamily="18" charset="0"/>
                <a:cs typeface="Times New Roman" pitchFamily="18" charset="0"/>
              </a:rPr>
              <a:t>[1] File system fragmentation. </a:t>
            </a:r>
            <a:endParaRPr lang="en-US" sz="1800" dirty="0">
              <a:latin typeface="Times New Roman" pitchFamily="18" charset="0"/>
              <a:cs typeface="Times New Roman" pitchFamily="18" charset="0"/>
            </a:endParaRPr>
          </a:p>
          <a:p>
            <a:pPr>
              <a:spcBef>
                <a:spcPct val="0"/>
              </a:spcBef>
              <a:buClrTx/>
              <a:buSzTx/>
              <a:buFontTx/>
              <a:buNone/>
            </a:pPr>
            <a:r>
              <a:rPr lang="en-US" sz="1800" dirty="0">
                <a:latin typeface="Times New Roman" pitchFamily="18" charset="0"/>
                <a:cs typeface="Times New Roman" pitchFamily="18" charset="0"/>
              </a:rPr>
              <a:t>http://en.wikipedia.org/wiki/File_system_fragmentation</a:t>
            </a:r>
            <a:endParaRPr lang="en-US" sz="1800" dirty="0">
              <a:latin typeface="Times New Roman" pitchFamily="18" charset="0"/>
              <a:cs typeface="Times New Roman" pitchFamily="18" charset="0"/>
            </a:endParaRPr>
          </a:p>
        </p:txBody>
      </p:sp>
      <p:sp>
        <p:nvSpPr>
          <p:cNvPr id="9" name="Rectangle 2"/>
          <p:cNvSpPr txBox="1">
            <a:spLocks noChangeArrowheads="1"/>
          </p:cNvSpPr>
          <p:nvPr/>
        </p:nvSpPr>
        <p:spPr bwMode="auto">
          <a:xfrm>
            <a:off x="5715000" y="5486400"/>
            <a:ext cx="3163130" cy="838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Disk Defragmenter</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1026" name="Picture 2" descr="http://img.creativemark.co.uk/uploads/images/621/13621/largeImg.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31692" y="3238522"/>
            <a:ext cx="3329745" cy="240027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txBox="1">
            <a:spLocks noChangeArrowheads="1"/>
          </p:cNvSpPr>
          <p:nvPr/>
        </p:nvSpPr>
        <p:spPr bwMode="auto">
          <a:xfrm>
            <a:off x="190500" y="171271"/>
            <a:ext cx="8763000" cy="408214"/>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190500" y="533400"/>
            <a:ext cx="8763000" cy="711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6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Allocation Strategies (cont’d)</a:t>
            </a:r>
            <a:endParaRPr kumimoji="0" lang="en-US" sz="36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9" name="Text Box 5"/>
          <p:cNvSpPr txBox="1">
            <a:spLocks noChangeArrowheads="1"/>
          </p:cNvSpPr>
          <p:nvPr/>
        </p:nvSpPr>
        <p:spPr bwMode="auto">
          <a:xfrm>
            <a:off x="851694" y="2499380"/>
            <a:ext cx="7924800" cy="523220"/>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Current allocation status of 8 data units</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 name="Picture 2"/>
          <p:cNvPicPr>
            <a:picLocks noChangeAspect="1" noChangeArrowheads="1"/>
          </p:cNvPicPr>
          <p:nvPr/>
        </p:nvPicPr>
        <p:blipFill>
          <a:blip r:embed="rId1"/>
          <a:srcRect/>
          <a:stretch>
            <a:fillRect/>
          </a:stretch>
        </p:blipFill>
        <p:spPr bwMode="auto">
          <a:xfrm>
            <a:off x="3081338" y="1905000"/>
            <a:ext cx="2819400" cy="558800"/>
          </a:xfrm>
          <a:prstGeom prst="rect">
            <a:avLst/>
          </a:prstGeom>
          <a:noFill/>
          <a:ln w="9525">
            <a:noFill/>
            <a:miter lim="800000"/>
            <a:headEnd/>
            <a:tailEnd/>
          </a:ln>
        </p:spPr>
      </p:pic>
      <p:pic>
        <p:nvPicPr>
          <p:cNvPr id="8" name="Picture 4"/>
          <p:cNvPicPr>
            <a:picLocks noChangeAspect="1" noChangeArrowheads="1"/>
          </p:cNvPicPr>
          <p:nvPr/>
        </p:nvPicPr>
        <p:blipFill>
          <a:blip r:embed="rId2"/>
          <a:srcRect/>
          <a:stretch>
            <a:fillRect/>
          </a:stretch>
        </p:blipFill>
        <p:spPr bwMode="auto">
          <a:xfrm>
            <a:off x="762000" y="3505200"/>
            <a:ext cx="473075" cy="990600"/>
          </a:xfrm>
          <a:prstGeom prst="rect">
            <a:avLst/>
          </a:prstGeom>
          <a:noFill/>
          <a:ln w="9525">
            <a:noFill/>
            <a:miter lim="800000"/>
            <a:headEnd/>
            <a:tailEnd/>
          </a:ln>
        </p:spPr>
      </p:pic>
      <p:graphicFrame>
        <p:nvGraphicFramePr>
          <p:cNvPr id="10" name="Table 9"/>
          <p:cNvGraphicFramePr>
            <a:graphicFrameLocks noGrp="1"/>
          </p:cNvGraphicFramePr>
          <p:nvPr/>
        </p:nvGraphicFramePr>
        <p:xfrm>
          <a:off x="1371600" y="3505200"/>
          <a:ext cx="2514600" cy="914400"/>
        </p:xfrm>
        <a:graphic>
          <a:graphicData uri="http://schemas.openxmlformats.org/drawingml/2006/table">
            <a:tbl>
              <a:tblPr/>
              <a:tblGrid>
                <a:gridCol w="2514600"/>
              </a:tblGrid>
              <a:tr h="762000">
                <a:tc>
                  <a:txBody>
                    <a:bodyPr/>
                    <a:lstStyle/>
                    <a:p>
                      <a:pPr marL="0" marR="0" algn="l">
                        <a:spcBef>
                          <a:spcPts val="0"/>
                        </a:spcBef>
                        <a:spcAft>
                          <a:spcPts val="0"/>
                        </a:spcAft>
                      </a:pPr>
                      <a:r>
                        <a:rPr lang="en-US" sz="2000" baseline="0" dirty="0">
                          <a:solidFill>
                            <a:srgbClr val="000000"/>
                          </a:solidFill>
                          <a:latin typeface="Arial" panose="020B0604020202020204"/>
                          <a:ea typeface="Times New Roman"/>
                        </a:rPr>
                        <a:t>Unallocated</a:t>
                      </a:r>
                      <a:endParaRPr lang="en-US" sz="2000" baseline="0" dirty="0">
                        <a:solidFill>
                          <a:srgbClr val="000000"/>
                        </a:solidFill>
                        <a:latin typeface="Arial" panose="020B0604020202020204"/>
                        <a:ea typeface="Times New Roman"/>
                      </a:endParaRPr>
                    </a:p>
                    <a:p>
                      <a:pPr marL="0" marR="0" algn="l">
                        <a:spcBef>
                          <a:spcPts val="0"/>
                        </a:spcBef>
                        <a:spcAft>
                          <a:spcPts val="0"/>
                        </a:spcAft>
                      </a:pPr>
                      <a:endParaRPr lang="en-US" sz="2000" baseline="0" dirty="0">
                        <a:solidFill>
                          <a:srgbClr val="000000"/>
                        </a:solidFill>
                        <a:latin typeface="Arial" panose="020B0604020202020204"/>
                        <a:ea typeface="Times New Roman"/>
                      </a:endParaRPr>
                    </a:p>
                    <a:p>
                      <a:pPr marL="0" marR="0" algn="l">
                        <a:spcBef>
                          <a:spcPts val="0"/>
                        </a:spcBef>
                        <a:spcAft>
                          <a:spcPts val="0"/>
                        </a:spcAft>
                      </a:pPr>
                      <a:r>
                        <a:rPr lang="en-US" sz="2000" baseline="0" dirty="0">
                          <a:solidFill>
                            <a:srgbClr val="000000"/>
                          </a:solidFill>
                          <a:latin typeface="Arial" panose="020B0604020202020204"/>
                          <a:ea typeface="Times New Roman"/>
                        </a:rPr>
                        <a:t>Allocated </a:t>
                      </a:r>
                      <a:endParaRPr lang="en-US" sz="2000" baseline="0" dirty="0">
                        <a:solidFill>
                          <a:srgbClr val="000000"/>
                        </a:solidFill>
                        <a:latin typeface="Arial" panose="020B0604020202020204"/>
                        <a:ea typeface="Times New Roman"/>
                      </a:endParaRPr>
                    </a:p>
                  </a:txBody>
                  <a:tcPr marL="0" marR="0" marT="0" marB="0">
                    <a:lnL>
                      <a:noFill/>
                    </a:lnL>
                    <a:lnR>
                      <a:noFill/>
                    </a:lnR>
                    <a:lnT>
                      <a:noFill/>
                    </a:lnT>
                    <a:lnB>
                      <a:noFill/>
                    </a:lnB>
                  </a:tcPr>
                </a:tc>
              </a:tr>
            </a:tbl>
          </a:graphicData>
        </a:graphic>
      </p:graphicFrame>
      <p:pic>
        <p:nvPicPr>
          <p:cNvPr id="11" name="Picture 5"/>
          <p:cNvPicPr>
            <a:picLocks noChangeAspect="1" noChangeArrowheads="1"/>
          </p:cNvPicPr>
          <p:nvPr/>
        </p:nvPicPr>
        <p:blipFill>
          <a:blip r:embed="rId3"/>
          <a:srcRect/>
          <a:stretch>
            <a:fillRect/>
          </a:stretch>
        </p:blipFill>
        <p:spPr bwMode="auto">
          <a:xfrm>
            <a:off x="3124200" y="3657600"/>
            <a:ext cx="1728788" cy="685800"/>
          </a:xfrm>
          <a:prstGeom prst="rect">
            <a:avLst/>
          </a:prstGeom>
          <a:noFill/>
          <a:ln w="9525">
            <a:noFill/>
            <a:miter lim="800000"/>
            <a:headEnd/>
            <a:tailEnd/>
          </a:ln>
        </p:spPr>
      </p:pic>
      <p:graphicFrame>
        <p:nvGraphicFramePr>
          <p:cNvPr id="12" name="Table 11"/>
          <p:cNvGraphicFramePr>
            <a:graphicFrameLocks noGrp="1"/>
          </p:cNvGraphicFramePr>
          <p:nvPr/>
        </p:nvGraphicFramePr>
        <p:xfrm>
          <a:off x="6005512" y="3429000"/>
          <a:ext cx="2833688" cy="567690"/>
        </p:xfrm>
        <a:graphic>
          <a:graphicData uri="http://schemas.openxmlformats.org/drawingml/2006/table">
            <a:tbl>
              <a:tblPr/>
              <a:tblGrid>
                <a:gridCol w="2833688"/>
              </a:tblGrid>
              <a:tr h="567690">
                <a:tc>
                  <a:txBody>
                    <a:bodyPr/>
                    <a:lstStyle/>
                    <a:p>
                      <a:pPr marL="0" marR="0" algn="l">
                        <a:spcBef>
                          <a:spcPts val="0"/>
                        </a:spcBef>
                        <a:spcAft>
                          <a:spcPts val="2200"/>
                        </a:spcAft>
                      </a:pPr>
                      <a:r>
                        <a:rPr lang="en-US" sz="2400" baseline="0" dirty="0">
                          <a:solidFill>
                            <a:srgbClr val="000000"/>
                          </a:solidFill>
                          <a:latin typeface="Arial" panose="020B0604020202020204"/>
                          <a:ea typeface="Times New Roman"/>
                        </a:rPr>
                        <a:t> First available </a:t>
                      </a:r>
                      <a:endParaRPr lang="en-US" sz="2400" baseline="0" dirty="0">
                        <a:solidFill>
                          <a:srgbClr val="000000"/>
                        </a:solidFill>
                        <a:latin typeface="Arial" panose="020B0604020202020204"/>
                        <a:ea typeface="Times New Roman"/>
                      </a:endParaRPr>
                    </a:p>
                  </a:txBody>
                  <a:tcPr marL="0" marR="0" marT="0" marB="0">
                    <a:lnL>
                      <a:noFill/>
                    </a:lnL>
                    <a:lnR>
                      <a:noFill/>
                    </a:lnR>
                    <a:lnT>
                      <a:noFill/>
                    </a:lnT>
                    <a:lnB>
                      <a:noFill/>
                    </a:lnB>
                  </a:tcPr>
                </a:tc>
              </a:tr>
            </a:tbl>
          </a:graphicData>
        </a:graphic>
      </p:graphicFrame>
      <p:pic>
        <p:nvPicPr>
          <p:cNvPr id="13" name="Picture 6"/>
          <p:cNvPicPr>
            <a:picLocks noChangeAspect="1" noChangeArrowheads="1"/>
          </p:cNvPicPr>
          <p:nvPr/>
        </p:nvPicPr>
        <p:blipFill>
          <a:blip r:embed="rId4"/>
          <a:srcRect/>
          <a:stretch>
            <a:fillRect/>
          </a:stretch>
        </p:blipFill>
        <p:spPr bwMode="auto">
          <a:xfrm>
            <a:off x="4876800" y="3429000"/>
            <a:ext cx="914400" cy="1512888"/>
          </a:xfrm>
          <a:prstGeom prst="rect">
            <a:avLst/>
          </a:prstGeom>
          <a:noFill/>
          <a:ln w="9525">
            <a:noFill/>
            <a:miter lim="800000"/>
            <a:headEnd/>
            <a:tailEnd/>
          </a:ln>
        </p:spPr>
      </p:pic>
      <p:pic>
        <p:nvPicPr>
          <p:cNvPr id="14" name="Picture 7"/>
          <p:cNvPicPr>
            <a:picLocks noChangeAspect="1" noChangeArrowheads="1"/>
          </p:cNvPicPr>
          <p:nvPr/>
        </p:nvPicPr>
        <p:blipFill>
          <a:blip r:embed="rId5"/>
          <a:srcRect/>
          <a:stretch>
            <a:fillRect/>
          </a:stretch>
        </p:blipFill>
        <p:spPr bwMode="auto">
          <a:xfrm>
            <a:off x="3962400" y="4267200"/>
            <a:ext cx="812800" cy="304800"/>
          </a:xfrm>
          <a:prstGeom prst="rect">
            <a:avLst/>
          </a:prstGeom>
          <a:noFill/>
          <a:ln w="9525">
            <a:noFill/>
            <a:miter lim="800000"/>
            <a:headEnd/>
            <a:tailEnd/>
          </a:ln>
        </p:spPr>
      </p:pic>
      <p:graphicFrame>
        <p:nvGraphicFramePr>
          <p:cNvPr id="15" name="Table 14"/>
          <p:cNvGraphicFramePr>
            <a:graphicFrameLocks noGrp="1"/>
          </p:cNvGraphicFramePr>
          <p:nvPr/>
        </p:nvGraphicFramePr>
        <p:xfrm>
          <a:off x="6019800" y="3928110"/>
          <a:ext cx="3124200" cy="567690"/>
        </p:xfrm>
        <a:graphic>
          <a:graphicData uri="http://schemas.openxmlformats.org/drawingml/2006/table">
            <a:tbl>
              <a:tblPr/>
              <a:tblGrid>
                <a:gridCol w="3124200"/>
              </a:tblGrid>
              <a:tr h="567690">
                <a:tc>
                  <a:txBody>
                    <a:bodyPr/>
                    <a:lstStyle/>
                    <a:p>
                      <a:pPr marL="0" marR="0" algn="l">
                        <a:spcBef>
                          <a:spcPts val="0"/>
                        </a:spcBef>
                        <a:spcAft>
                          <a:spcPts val="2200"/>
                        </a:spcAft>
                      </a:pPr>
                      <a:r>
                        <a:rPr lang="en-US" sz="2400" baseline="0" dirty="0">
                          <a:solidFill>
                            <a:srgbClr val="000000"/>
                          </a:solidFill>
                          <a:latin typeface="Arial" panose="020B0604020202020204"/>
                          <a:ea typeface="Times New Roman"/>
                        </a:rPr>
                        <a:t>Next available strategy</a:t>
                      </a:r>
                      <a:endParaRPr lang="en-US" sz="2400" baseline="0" dirty="0">
                        <a:solidFill>
                          <a:srgbClr val="000000"/>
                        </a:solidFill>
                        <a:latin typeface="Arial" panose="020B0604020202020204"/>
                        <a:ea typeface="Times New Roman"/>
                      </a:endParaRPr>
                    </a:p>
                  </a:txBody>
                  <a:tcPr marL="0" marR="0" marT="0" marB="0">
                    <a:lnL>
                      <a:noFill/>
                    </a:lnL>
                    <a:lnR>
                      <a:noFill/>
                    </a:lnR>
                    <a:lnT>
                      <a:noFill/>
                    </a:lnT>
                    <a:lnB>
                      <a:noFill/>
                    </a:lnB>
                  </a:tcPr>
                </a:tc>
              </a:tr>
            </a:tbl>
          </a:graphicData>
        </a:graphic>
      </p:graphicFrame>
      <p:sp>
        <p:nvSpPr>
          <p:cNvPr id="16" name="Rectangle 2"/>
          <p:cNvSpPr txBox="1">
            <a:spLocks noChangeArrowheads="1"/>
          </p:cNvSpPr>
          <p:nvPr/>
        </p:nvSpPr>
        <p:spPr bwMode="auto">
          <a:xfrm>
            <a:off x="2683669" y="1295400"/>
            <a:ext cx="3276600" cy="685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Last Allocated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aphicFrame>
        <p:nvGraphicFramePr>
          <p:cNvPr id="17" name="Table 16"/>
          <p:cNvGraphicFramePr>
            <a:graphicFrameLocks noGrp="1"/>
          </p:cNvGraphicFramePr>
          <p:nvPr/>
        </p:nvGraphicFramePr>
        <p:xfrm>
          <a:off x="6019800" y="4537710"/>
          <a:ext cx="2833688" cy="567690"/>
        </p:xfrm>
        <a:graphic>
          <a:graphicData uri="http://schemas.openxmlformats.org/drawingml/2006/table">
            <a:tbl>
              <a:tblPr/>
              <a:tblGrid>
                <a:gridCol w="2833688"/>
              </a:tblGrid>
              <a:tr h="567690">
                <a:tc>
                  <a:txBody>
                    <a:bodyPr/>
                    <a:lstStyle/>
                    <a:p>
                      <a:pPr marL="0" marR="0" algn="l">
                        <a:spcBef>
                          <a:spcPts val="0"/>
                        </a:spcBef>
                        <a:spcAft>
                          <a:spcPts val="2200"/>
                        </a:spcAft>
                      </a:pPr>
                      <a:r>
                        <a:rPr lang="en-US" sz="2400" baseline="0" dirty="0">
                          <a:solidFill>
                            <a:srgbClr val="000000"/>
                          </a:solidFill>
                          <a:latin typeface="Arial" panose="020B0604020202020204"/>
                          <a:ea typeface="Times New Roman"/>
                        </a:rPr>
                        <a:t>Best fit strategy</a:t>
                      </a:r>
                      <a:endParaRPr lang="en-US" sz="2400" baseline="0" dirty="0">
                        <a:solidFill>
                          <a:srgbClr val="000000"/>
                        </a:solidFill>
                        <a:latin typeface="Arial" panose="020B0604020202020204"/>
                        <a:ea typeface="Times New Roman"/>
                      </a:endParaRPr>
                    </a:p>
                  </a:txBody>
                  <a:tcPr marL="0" marR="0" marT="0" marB="0">
                    <a:lnL>
                      <a:noFill/>
                    </a:lnL>
                    <a:lnR>
                      <a:noFill/>
                    </a:lnR>
                    <a:lnT>
                      <a:noFill/>
                    </a:lnT>
                    <a:lnB>
                      <a:noFill/>
                    </a:lnB>
                  </a:tcPr>
                </a:tc>
              </a:tr>
            </a:tbl>
          </a:graphicData>
        </a:graphic>
      </p:graphicFrame>
      <p:sp>
        <p:nvSpPr>
          <p:cNvPr id="18" name="Text Box 5"/>
          <p:cNvSpPr txBox="1">
            <a:spLocks noChangeArrowheads="1"/>
          </p:cNvSpPr>
          <p:nvPr/>
        </p:nvSpPr>
        <p:spPr bwMode="auto">
          <a:xfrm>
            <a:off x="1004094" y="5029200"/>
            <a:ext cx="7924800" cy="523220"/>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Allocating two more data units</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1"/>
            <a:ext cx="8534400" cy="838200"/>
          </a:xfrm>
        </p:spPr>
        <p:txBody>
          <a:bodyPr/>
          <a:lstStyle/>
          <a:p>
            <a:pPr>
              <a:defRPr/>
            </a:pPr>
            <a:r>
              <a:rPr lang="en-US" u="none" dirty="0"/>
              <a:t>Dose of </a:t>
            </a:r>
            <a:r>
              <a:rPr lang="en-US" b="1" u="none" dirty="0">
                <a:effectLst>
                  <a:outerShdw blurRad="38100" dist="38100" dir="2700000" algn="tl">
                    <a:srgbClr val="000000">
                      <a:alpha val="43137"/>
                    </a:srgbClr>
                  </a:outerShdw>
                </a:effectLst>
                <a:latin typeface="Brush Script MT" pitchFamily="66" charset="0"/>
              </a:rPr>
              <a:t>Reality:</a:t>
            </a:r>
            <a:r>
              <a:rPr lang="en-US" sz="2800" u="none" dirty="0"/>
              <a:t> </a:t>
            </a:r>
            <a:endParaRPr lang="en-CA" sz="2800" b="1" u="none" dirty="0">
              <a:effectLst>
                <a:outerShdw blurRad="38100" dist="38100" dir="2700000" algn="tl">
                  <a:srgbClr val="000000">
                    <a:alpha val="43137"/>
                  </a:srgbClr>
                </a:outerShdw>
              </a:effectLst>
            </a:endParaRPr>
          </a:p>
        </p:txBody>
      </p:sp>
      <p:sp>
        <p:nvSpPr>
          <p:cNvPr id="11277" name="灯片编号占位符 2"/>
          <p:cNvSpPr>
            <a:spLocks noGrp="1"/>
          </p:cNvSpPr>
          <p:nvPr>
            <p:ph type="sldNum" sz="quarter" idx="12"/>
          </p:nvPr>
        </p:nvSpPr>
        <p:spPr>
          <a:xfrm>
            <a:off x="8572500" y="6267450"/>
            <a:ext cx="457200" cy="457200"/>
          </a:xfrm>
          <a:noFill/>
        </p:spPr>
        <p:txBody>
          <a:bodyPr/>
          <a:lstStyle/>
          <a:p>
            <a:fld id="{4C4D85A3-05E0-4770-A24A-081A135505C8}" type="slidenum">
              <a:rPr lang="zh-CN" altLang="en-US" sz="1800" smtClean="0">
                <a:ea typeface="SimSun" pitchFamily="2" charset="-122"/>
              </a:rPr>
            </a:fld>
            <a:endParaRPr lang="en-US" altLang="zh-CN" sz="1800">
              <a:ea typeface="SimSun" pitchFamily="2" charset="-122"/>
            </a:endParaRPr>
          </a:p>
        </p:txBody>
      </p:sp>
      <p:sp>
        <p:nvSpPr>
          <p:cNvPr id="11" name="Rectangle 6"/>
          <p:cNvSpPr>
            <a:spLocks noChangeArrowheads="1"/>
          </p:cNvSpPr>
          <p:nvPr/>
        </p:nvSpPr>
        <p:spPr bwMode="auto">
          <a:xfrm>
            <a:off x="904081" y="1181101"/>
            <a:ext cx="7335838" cy="838200"/>
          </a:xfrm>
          <a:prstGeom prst="rect">
            <a:avLst/>
          </a:prstGeom>
          <a:noFill/>
          <a:ln w="9525">
            <a:noFill/>
            <a:miter lim="800000"/>
          </a:ln>
        </p:spPr>
        <p:txBody>
          <a:bodyPr anchor="ctr"/>
          <a:lstStyle>
            <a:lvl1pPr eaLnBrk="0" hangingPunct="0">
              <a:defRPr sz="1600">
                <a:solidFill>
                  <a:schemeClr val="tx1"/>
                </a:solidFill>
                <a:latin typeface="Times New Roman" pitchFamily="18" charset="0"/>
                <a:cs typeface="Arial" panose="020B0604020202020204" pitchFamily="34" charset="0"/>
              </a:defRPr>
            </a:lvl1pPr>
            <a:lvl2pPr marL="742950" indent="-285750" eaLnBrk="0" hangingPunct="0">
              <a:defRPr sz="1600">
                <a:solidFill>
                  <a:schemeClr val="tx1"/>
                </a:solidFill>
                <a:latin typeface="Times New Roman" pitchFamily="18" charset="0"/>
                <a:cs typeface="Arial" panose="020B0604020202020204" pitchFamily="34" charset="0"/>
              </a:defRPr>
            </a:lvl2pPr>
            <a:lvl3pPr marL="1143000" indent="-228600" eaLnBrk="0" hangingPunct="0">
              <a:defRPr sz="1600">
                <a:solidFill>
                  <a:schemeClr val="tx1"/>
                </a:solidFill>
                <a:latin typeface="Times New Roman" pitchFamily="18" charset="0"/>
                <a:cs typeface="Arial" panose="020B0604020202020204" pitchFamily="34" charset="0"/>
              </a:defRPr>
            </a:lvl3pPr>
            <a:lvl4pPr marL="1600200" indent="-228600" eaLnBrk="0" hangingPunct="0">
              <a:defRPr sz="1600">
                <a:solidFill>
                  <a:schemeClr val="tx1"/>
                </a:solidFill>
                <a:latin typeface="Times New Roman" pitchFamily="18" charset="0"/>
                <a:cs typeface="Arial" panose="020B0604020202020204" pitchFamily="34" charset="0"/>
              </a:defRPr>
            </a:lvl4pPr>
            <a:lvl5pPr marL="2057400" indent="-228600" eaLnBrk="0" hangingPunct="0">
              <a:defRPr sz="1600">
                <a:solidFill>
                  <a:schemeClr val="tx1"/>
                </a:solidFill>
                <a:latin typeface="Times New Roman" pitchFamily="18"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9pPr>
          </a:lstStyle>
          <a:p>
            <a:pPr algn="ctr">
              <a:defRPr/>
            </a:pPr>
            <a:r>
              <a:rPr lang="en-US" altLang="en-US" sz="3600" b="1" dirty="0">
                <a:solidFill>
                  <a:schemeClr val="accent2"/>
                </a:solidFill>
                <a:effectLst>
                  <a:outerShdw blurRad="38100" dist="38100" dir="2700000" algn="tl">
                    <a:srgbClr val="C0C0C0"/>
                  </a:outerShdw>
                </a:effectLst>
                <a:cs typeface="Times New Roman" pitchFamily="18" charset="0"/>
              </a:rPr>
              <a:t>We have witnessed Cyber attack and Computer abuse!</a:t>
            </a:r>
            <a:endParaRPr lang="en-US" altLang="en-US" sz="3600" b="1" dirty="0">
              <a:solidFill>
                <a:srgbClr val="FF0000"/>
              </a:solidFill>
              <a:effectLst>
                <a:outerShdw blurRad="38100" dist="38100" dir="2700000" algn="tl">
                  <a:srgbClr val="C0C0C0"/>
                </a:outerShdw>
              </a:effectLst>
              <a:cs typeface="Times New Roman" pitchFamily="18" charset="0"/>
            </a:endParaRPr>
          </a:p>
        </p:txBody>
      </p:sp>
      <p:sp>
        <p:nvSpPr>
          <p:cNvPr id="12" name="Rectangle 6"/>
          <p:cNvSpPr>
            <a:spLocks noChangeArrowheads="1"/>
          </p:cNvSpPr>
          <p:nvPr/>
        </p:nvSpPr>
        <p:spPr bwMode="auto">
          <a:xfrm>
            <a:off x="406401" y="2545445"/>
            <a:ext cx="8648699" cy="2285999"/>
          </a:xfrm>
          <a:prstGeom prst="rect">
            <a:avLst/>
          </a:prstGeom>
          <a:noFill/>
          <a:ln w="9525">
            <a:noFill/>
            <a:miter lim="800000"/>
          </a:ln>
        </p:spPr>
        <p:txBody>
          <a:bodyPr anchor="ctr"/>
          <a:lstStyle>
            <a:lvl1pPr eaLnBrk="0" hangingPunct="0">
              <a:defRPr sz="1600">
                <a:solidFill>
                  <a:schemeClr val="tx1"/>
                </a:solidFill>
                <a:latin typeface="Times New Roman" pitchFamily="18" charset="0"/>
                <a:cs typeface="Arial" panose="020B0604020202020204" pitchFamily="34" charset="0"/>
              </a:defRPr>
            </a:lvl1pPr>
            <a:lvl2pPr marL="742950" indent="-285750" eaLnBrk="0" hangingPunct="0">
              <a:defRPr sz="1600">
                <a:solidFill>
                  <a:schemeClr val="tx1"/>
                </a:solidFill>
                <a:latin typeface="Times New Roman" pitchFamily="18" charset="0"/>
                <a:cs typeface="Arial" panose="020B0604020202020204" pitchFamily="34" charset="0"/>
              </a:defRPr>
            </a:lvl2pPr>
            <a:lvl3pPr marL="1143000" indent="-228600" eaLnBrk="0" hangingPunct="0">
              <a:defRPr sz="1600">
                <a:solidFill>
                  <a:schemeClr val="tx1"/>
                </a:solidFill>
                <a:latin typeface="Times New Roman" pitchFamily="18" charset="0"/>
                <a:cs typeface="Arial" panose="020B0604020202020204" pitchFamily="34" charset="0"/>
              </a:defRPr>
            </a:lvl3pPr>
            <a:lvl4pPr marL="1600200" indent="-228600" eaLnBrk="0" hangingPunct="0">
              <a:defRPr sz="1600">
                <a:solidFill>
                  <a:schemeClr val="tx1"/>
                </a:solidFill>
                <a:latin typeface="Times New Roman" pitchFamily="18" charset="0"/>
                <a:cs typeface="Arial" panose="020B0604020202020204" pitchFamily="34" charset="0"/>
              </a:defRPr>
            </a:lvl4pPr>
            <a:lvl5pPr marL="2057400" indent="-228600" eaLnBrk="0" hangingPunct="0">
              <a:defRPr sz="1600">
                <a:solidFill>
                  <a:schemeClr val="tx1"/>
                </a:solidFill>
                <a:latin typeface="Times New Roman" pitchFamily="18"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9pPr>
          </a:lstStyle>
          <a:p>
            <a:pPr algn="just"/>
            <a:r>
              <a:rPr lang="en-US" sz="3600" b="1" dirty="0">
                <a:solidFill>
                  <a:srgbClr val="FF0000"/>
                </a:solidFill>
              </a:rPr>
              <a:t>Cyberattacks and  computer abuse (the use of a computer for improper or illegal activities) will change the system, leaving a forensic “footprint” within the file system.</a:t>
            </a:r>
            <a:endParaRPr lang="en-US" sz="3600" b="1" dirty="0">
              <a:solidFill>
                <a:srgbClr val="FF0000"/>
              </a:solidFill>
            </a:endParaRPr>
          </a:p>
        </p:txBody>
      </p:sp>
      <p:sp>
        <p:nvSpPr>
          <p:cNvPr id="7" name="Rectangle 1"/>
          <p:cNvSpPr>
            <a:spLocks noChangeArrowheads="1"/>
          </p:cNvSpPr>
          <p:nvPr/>
        </p:nvSpPr>
        <p:spPr bwMode="auto">
          <a:xfrm>
            <a:off x="424544" y="4343400"/>
            <a:ext cx="3918856" cy="488044"/>
          </a:xfrm>
          <a:prstGeom prst="rect">
            <a:avLst/>
          </a:prstGeom>
          <a:noFill/>
          <a:ln w="60325" algn="ctr">
            <a:solidFill>
              <a:srgbClr val="C00000"/>
            </a:solidFill>
            <a:rou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endParaRPr lang="en-CA" altLang="en-US" sz="1600">
              <a:latin typeface="Times New Roman" pitchFamily="18" charset="0"/>
            </a:endParaRPr>
          </a:p>
        </p:txBody>
      </p:sp>
      <p:sp>
        <p:nvSpPr>
          <p:cNvPr id="8" name="AutoShape 6"/>
          <p:cNvSpPr>
            <a:spLocks noChangeArrowheads="1"/>
          </p:cNvSpPr>
          <p:nvPr/>
        </p:nvSpPr>
        <p:spPr bwMode="auto">
          <a:xfrm>
            <a:off x="3733800" y="5357587"/>
            <a:ext cx="3048000" cy="1271811"/>
          </a:xfrm>
          <a:prstGeom prst="cloudCallout">
            <a:avLst>
              <a:gd name="adj1" fmla="val -52901"/>
              <a:gd name="adj2" fmla="val -97219"/>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sz="2800" b="1" dirty="0">
                <a:solidFill>
                  <a:srgbClr val="FF0000"/>
                </a:solidFill>
                <a:latin typeface="Times New Roman" pitchFamily="18" charset="0"/>
                <a:cs typeface="Times New Roman" pitchFamily="18" charset="0"/>
              </a:rPr>
              <a:t>Digital Evidence</a:t>
            </a:r>
            <a:endParaRPr lang="en-US" sz="2800" b="1" dirty="0">
              <a:solidFill>
                <a:srgbClr val="FF0000"/>
              </a:solidFill>
              <a:latin typeface="Times New Roman" pitchFamily="18" charset="0"/>
              <a:cs typeface="Times New Roman" pitchFamily="18"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Rectangle 3"/>
          <p:cNvSpPr txBox="1">
            <a:spLocks noChangeArrowheads="1"/>
          </p:cNvSpPr>
          <p:nvPr/>
        </p:nvSpPr>
        <p:spPr bwMode="auto">
          <a:xfrm>
            <a:off x="228600" y="1219200"/>
            <a:ext cx="8534400" cy="55626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kern="0" dirty="0">
                <a:latin typeface="Times New Roman" pitchFamily="18" charset="0"/>
                <a:cs typeface="Times New Roman" pitchFamily="18" charset="0"/>
              </a:rPr>
              <a:t>A bad sector is a sector on the disk which data cannot be written or read due to </a:t>
            </a:r>
            <a:r>
              <a:rPr lang="en-US" sz="2800" u="sng" kern="0" dirty="0">
                <a:latin typeface="Times New Roman" pitchFamily="18" charset="0"/>
                <a:cs typeface="Times New Roman" pitchFamily="18" charset="0"/>
              </a:rPr>
              <a:t>a physical damage</a:t>
            </a:r>
            <a:r>
              <a:rPr lang="en-US" sz="2800" kern="0" dirty="0">
                <a:latin typeface="Times New Roman" pitchFamily="18" charset="0"/>
                <a:cs typeface="Times New Roman" pitchFamily="18" charset="0"/>
              </a:rPr>
              <a:t> or </a:t>
            </a:r>
            <a:r>
              <a:rPr lang="en-US" sz="2800" u="sng" kern="0" dirty="0">
                <a:latin typeface="Times New Roman" pitchFamily="18" charset="0"/>
                <a:cs typeface="Times New Roman" pitchFamily="18" charset="0"/>
              </a:rPr>
              <a:t>inconsistencies of parity checking bits </a:t>
            </a:r>
            <a:r>
              <a:rPr lang="en-US" sz="2800" kern="0" dirty="0">
                <a:latin typeface="Times New Roman" pitchFamily="18" charset="0"/>
                <a:cs typeface="Times New Roman" pitchFamily="18" charset="0"/>
              </a:rPr>
              <a:t>on disk. Any data that is written or stored on that area is likely to be lost or corrupted.</a:t>
            </a:r>
            <a:endParaRPr lang="en-US" sz="2800" kern="0" dirty="0">
              <a:latin typeface="Times New Roman" pitchFamily="18" charset="0"/>
              <a:cs typeface="Times New Roman" pitchFamily="18" charset="0"/>
            </a:endParaRPr>
          </a:p>
          <a:p>
            <a:pPr lvl="0" algn="just">
              <a:buFont typeface="Wingdings" panose="05000000000000000000" pitchFamily="2" charset="2"/>
              <a:buChar char="q"/>
            </a:pPr>
            <a:r>
              <a:rPr lang="en-US" sz="2800" kern="0" dirty="0">
                <a:latin typeface="Times New Roman" pitchFamily="18" charset="0"/>
                <a:cs typeface="Times New Roman" pitchFamily="18" charset="0"/>
              </a:rPr>
              <a:t>A bad sector cannot be repaired, but it can be </a:t>
            </a: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marked as unusable</a:t>
            </a:r>
            <a:r>
              <a:rPr lang="en-US" sz="2800" kern="0" dirty="0">
                <a:latin typeface="Times New Roman" pitchFamily="18" charset="0"/>
                <a:cs typeface="Times New Roman" pitchFamily="18" charset="0"/>
              </a:rPr>
              <a:t>. </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Once marked as unusable, the Operating System will know not to attempt to store data in that bad sector. The storage capacity of the disk will be decreased by the amount of storage space in the bad sector.</a:t>
            </a:r>
            <a:endParaRPr lang="en-US"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To check your drive for bad sectors, and mark them as such: Run a </a:t>
            </a:r>
            <a:r>
              <a:rPr lang="en-US" b="1" u="sng" kern="0" dirty="0" err="1">
                <a:effectLst>
                  <a:outerShdw blurRad="38100" dist="38100" dir="2700000" algn="tl">
                    <a:srgbClr val="000000">
                      <a:alpha val="43137"/>
                    </a:srgbClr>
                  </a:outerShdw>
                </a:effectLst>
                <a:latin typeface="Times New Roman" pitchFamily="18" charset="0"/>
                <a:cs typeface="Times New Roman" pitchFamily="18" charset="0"/>
              </a:rPr>
              <a:t>chkdsk</a:t>
            </a:r>
            <a:r>
              <a:rPr lang="en-US" kern="0" dirty="0">
                <a:latin typeface="Times New Roman" pitchFamily="18" charset="0"/>
                <a:cs typeface="Times New Roman" pitchFamily="18" charset="0"/>
              </a:rPr>
              <a:t> on the drive in Windows XP.</a:t>
            </a:r>
            <a:endParaRPr lang="en-US" kern="0" dirty="0">
              <a:latin typeface="Times New Roman" pitchFamily="18" charset="0"/>
              <a:cs typeface="Times New Roman" pitchFamily="18" charset="0"/>
            </a:endParaRPr>
          </a:p>
        </p:txBody>
      </p:sp>
      <p:sp>
        <p:nvSpPr>
          <p:cNvPr id="5" name="Rectangle 2"/>
          <p:cNvSpPr txBox="1">
            <a:spLocks noChangeArrowheads="1"/>
          </p:cNvSpPr>
          <p:nvPr/>
        </p:nvSpPr>
        <p:spPr bwMode="auto">
          <a:xfrm>
            <a:off x="152400" y="211911"/>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Bad Sector Analysis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Rectangle 3"/>
          <p:cNvSpPr txBox="1">
            <a:spLocks noChangeArrowheads="1"/>
          </p:cNvSpPr>
          <p:nvPr/>
        </p:nvSpPr>
        <p:spPr bwMode="auto">
          <a:xfrm>
            <a:off x="228600" y="1219200"/>
            <a:ext cx="8534400" cy="48006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kern="0" dirty="0">
                <a:latin typeface="Times New Roman" pitchFamily="18" charset="0"/>
                <a:cs typeface="Times New Roman" pitchFamily="18" charset="0"/>
              </a:rPr>
              <a:t>Hard drives are mechanical devices and all mechanical devices will eventually fail. back up your hard drive on a regular basis.</a:t>
            </a:r>
            <a:endParaRPr lang="en-US" sz="2800" kern="0" dirty="0">
              <a:latin typeface="Times New Roman" pitchFamily="18" charset="0"/>
              <a:cs typeface="Times New Roman" pitchFamily="18" charset="0"/>
            </a:endParaRPr>
          </a:p>
          <a:p>
            <a:pPr lvl="0" algn="just"/>
            <a:endParaRPr lang="en-US" sz="2800" kern="0" dirty="0">
              <a:latin typeface="Times New Roman" pitchFamily="18" charset="0"/>
              <a:cs typeface="Times New Roman" pitchFamily="18" charset="0"/>
            </a:endParaRPr>
          </a:p>
          <a:p>
            <a:pPr lvl="0" algn="just">
              <a:buFont typeface="Wingdings" panose="05000000000000000000" pitchFamily="2" charset="2"/>
              <a:buChar char="q"/>
            </a:pPr>
            <a:r>
              <a:rPr lang="en-US" sz="2800" kern="0" dirty="0">
                <a:latin typeface="Times New Roman" pitchFamily="18" charset="0"/>
                <a:cs typeface="Times New Roman" pitchFamily="18" charset="0"/>
              </a:rPr>
              <a:t>It is easy to </a:t>
            </a: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hide data</a:t>
            </a:r>
            <a:r>
              <a:rPr lang="en-US" sz="2800" kern="0" dirty="0">
                <a:latin typeface="Times New Roman" pitchFamily="18" charset="0"/>
                <a:cs typeface="Times New Roman" pitchFamily="18" charset="0"/>
              </a:rPr>
              <a:t> using the file system functionality, if it exists. </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Many consistency-checking tools will not verify a data unit that the file system reports as being damaged is actually damaged. </a:t>
            </a:r>
            <a:endParaRPr lang="en-US"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effectLst>
                  <a:outerShdw blurRad="38100" dist="38100" dir="2700000" algn="tl">
                    <a:srgbClr val="000000">
                      <a:alpha val="43137"/>
                    </a:srgbClr>
                  </a:outerShdw>
                </a:effectLst>
                <a:latin typeface="Times New Roman" pitchFamily="18" charset="0"/>
                <a:cs typeface="Times New Roman" pitchFamily="18" charset="0"/>
              </a:rPr>
              <a:t>A user could manually add a data unit to the damaged list and place data in it</a:t>
            </a:r>
            <a:r>
              <a:rPr lang="en-US" kern="0" dirty="0">
                <a:latin typeface="Times New Roman" pitchFamily="18" charset="0"/>
                <a:cs typeface="Times New Roman" pitchFamily="18" charset="0"/>
              </a:rPr>
              <a:t>.</a:t>
            </a:r>
            <a:endParaRPr lang="en-US" kern="0" dirty="0">
              <a:latin typeface="Times New Roman" pitchFamily="18" charset="0"/>
              <a:cs typeface="Times New Roman" pitchFamily="18" charset="0"/>
            </a:endParaRPr>
          </a:p>
        </p:txBody>
      </p:sp>
      <p:sp>
        <p:nvSpPr>
          <p:cNvPr id="7" name="Rectangle 2"/>
          <p:cNvSpPr txBox="1">
            <a:spLocks noChangeArrowheads="1"/>
          </p:cNvSpPr>
          <p:nvPr/>
        </p:nvSpPr>
        <p:spPr bwMode="auto">
          <a:xfrm>
            <a:off x="152400" y="211911"/>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Bad Sector Analysis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1026" name="Picture 2"/>
          <p:cNvPicPr>
            <a:picLocks noChangeAspect="1" noChangeArrowheads="1"/>
          </p:cNvPicPr>
          <p:nvPr/>
        </p:nvPicPr>
        <p:blipFill>
          <a:blip r:embed="rId1"/>
          <a:srcRect/>
          <a:stretch>
            <a:fillRect/>
          </a:stretch>
        </p:blipFill>
        <p:spPr bwMode="auto">
          <a:xfrm>
            <a:off x="1066800" y="1143000"/>
            <a:ext cx="6927850" cy="4419600"/>
          </a:xfrm>
          <a:prstGeom prst="rect">
            <a:avLst/>
          </a:prstGeom>
          <a:noFill/>
          <a:ln w="9525">
            <a:noFill/>
            <a:miter lim="800000"/>
            <a:headEnd/>
            <a:tailEnd/>
          </a:ln>
          <a:effectLst/>
        </p:spPr>
      </p:pic>
      <p:sp>
        <p:nvSpPr>
          <p:cNvPr id="6" name="Text Box 5"/>
          <p:cNvSpPr txBox="1">
            <a:spLocks noChangeArrowheads="1"/>
          </p:cNvSpPr>
          <p:nvPr/>
        </p:nvSpPr>
        <p:spPr bwMode="auto">
          <a:xfrm>
            <a:off x="609600" y="5294293"/>
            <a:ext cx="7924800" cy="954107"/>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latin typeface="Times New Roman" pitchFamily="18" charset="0"/>
                <a:cs typeface="Times New Roman" pitchFamily="18" charset="0"/>
              </a:rPr>
              <a:t>Graphical representation where we view the contents of data unit 10.</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AutoShape 9"/>
          <p:cNvSpPr>
            <a:spLocks noChangeArrowheads="1"/>
          </p:cNvSpPr>
          <p:nvPr/>
        </p:nvSpPr>
        <p:spPr bwMode="auto">
          <a:xfrm>
            <a:off x="914400" y="2819400"/>
            <a:ext cx="4267200" cy="2170093"/>
          </a:xfrm>
          <a:prstGeom prst="cloudCallout">
            <a:avLst>
              <a:gd name="adj1" fmla="val 85565"/>
              <a:gd name="adj2" fmla="val -60080"/>
            </a:avLst>
          </a:prstGeom>
          <a:solidFill>
            <a:schemeClr val="accent1"/>
          </a:solidFill>
          <a:ln w="9525">
            <a:solidFill>
              <a:schemeClr val="tx1"/>
            </a:solidFill>
            <a:round/>
          </a:ln>
        </p:spPr>
        <p:txBody>
          <a:bodyPr/>
          <a:lstStyle/>
          <a:p>
            <a:pPr algn="ctr"/>
            <a:r>
              <a:rPr lang="en-US" sz="2800" dirty="0">
                <a:solidFill>
                  <a:srgbClr val="FF0000"/>
                </a:solidFill>
                <a:latin typeface="Times New Roman" pitchFamily="18" charset="0"/>
                <a:cs typeface="Times New Roman" pitchFamily="18" charset="0"/>
              </a:rPr>
              <a:t>The investigator knows the address of evidence</a:t>
            </a:r>
            <a:endParaRPr lang="en-US" sz="2800" dirty="0">
              <a:solidFill>
                <a:srgbClr val="FF0000"/>
              </a:solidFill>
              <a:latin typeface="Times New Roman" pitchFamily="18" charset="0"/>
              <a:cs typeface="Times New Roman" pitchFamily="18" charset="0"/>
            </a:endParaRPr>
          </a:p>
        </p:txBody>
      </p:sp>
      <p:sp>
        <p:nvSpPr>
          <p:cNvPr id="8" name="Rectangle 2"/>
          <p:cNvSpPr txBox="1">
            <a:spLocks noChangeArrowheads="1"/>
          </p:cNvSpPr>
          <p:nvPr/>
        </p:nvSpPr>
        <p:spPr bwMode="auto">
          <a:xfrm>
            <a:off x="152400" y="211911"/>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Unit Viewing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135170" name="Picture 2"/>
          <p:cNvPicPr>
            <a:picLocks noChangeAspect="1" noChangeArrowheads="1"/>
          </p:cNvPicPr>
          <p:nvPr/>
        </p:nvPicPr>
        <p:blipFill>
          <a:blip r:embed="rId1"/>
          <a:srcRect/>
          <a:stretch>
            <a:fillRect/>
          </a:stretch>
        </p:blipFill>
        <p:spPr bwMode="auto">
          <a:xfrm>
            <a:off x="1600200" y="1066800"/>
            <a:ext cx="6394450" cy="5029200"/>
          </a:xfrm>
          <a:prstGeom prst="rect">
            <a:avLst/>
          </a:prstGeom>
          <a:noFill/>
          <a:ln w="9525">
            <a:noFill/>
            <a:miter lim="800000"/>
            <a:headEnd/>
            <a:tailEnd/>
          </a:ln>
        </p:spPr>
      </p:pic>
      <p:sp>
        <p:nvSpPr>
          <p:cNvPr id="5" name="Rectangle 2"/>
          <p:cNvSpPr txBox="1">
            <a:spLocks noChangeArrowheads="1"/>
          </p:cNvSpPr>
          <p:nvPr/>
        </p:nvSpPr>
        <p:spPr bwMode="auto">
          <a:xfrm>
            <a:off x="228600" y="5943600"/>
            <a:ext cx="87630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blkcat</a:t>
            </a:r>
            <a:r>
              <a:rPr lang="en-US"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 - Display the content of a data unit in a file system.</a:t>
            </a:r>
            <a:endParaRPr kumimoji="0" lang="en-US"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cxnSp>
        <p:nvCxnSpPr>
          <p:cNvPr id="7" name="Straight Connector 6"/>
          <p:cNvCxnSpPr/>
          <p:nvPr/>
        </p:nvCxnSpPr>
        <p:spPr bwMode="auto">
          <a:xfrm>
            <a:off x="3276600" y="1447800"/>
            <a:ext cx="2209800" cy="1588"/>
          </a:xfrm>
          <a:prstGeom prst="line">
            <a:avLst/>
          </a:prstGeom>
          <a:noFill/>
          <a:ln w="79375" cap="flat" cmpd="sng" algn="ctr">
            <a:solidFill>
              <a:srgbClr val="FF0000"/>
            </a:solidFill>
            <a:prstDash val="solid"/>
            <a:round/>
            <a:headEnd type="none" w="med" len="med"/>
            <a:tailEnd type="none" w="med" len="med"/>
          </a:ln>
          <a:effectLst/>
        </p:spPr>
      </p:cxnSp>
      <p:sp>
        <p:nvSpPr>
          <p:cNvPr id="8" name="Rectangle 2"/>
          <p:cNvSpPr txBox="1">
            <a:spLocks noChangeArrowheads="1"/>
          </p:cNvSpPr>
          <p:nvPr/>
        </p:nvSpPr>
        <p:spPr bwMode="auto">
          <a:xfrm>
            <a:off x="228600" y="146597"/>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Unit Viewing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609600" y="5294293"/>
            <a:ext cx="7924800" cy="954107"/>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latin typeface="Times New Roman" pitchFamily="18" charset="0"/>
                <a:cs typeface="Times New Roman" pitchFamily="18" charset="0"/>
              </a:rPr>
              <a:t>Looks in each data unit for a known keyword or value.</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1"/>
          <a:srcRect/>
          <a:stretch>
            <a:fillRect/>
          </a:stretch>
        </p:blipFill>
        <p:spPr bwMode="auto">
          <a:xfrm>
            <a:off x="609600" y="1752600"/>
            <a:ext cx="7924800" cy="3541693"/>
          </a:xfrm>
          <a:prstGeom prst="rect">
            <a:avLst/>
          </a:prstGeom>
          <a:noFill/>
          <a:ln w="9525">
            <a:noFill/>
            <a:miter lim="800000"/>
            <a:headEnd/>
            <a:tailEnd/>
          </a:ln>
          <a:effectLst/>
        </p:spPr>
      </p:pic>
      <p:sp>
        <p:nvSpPr>
          <p:cNvPr id="7" name="AutoShape 9"/>
          <p:cNvSpPr>
            <a:spLocks noChangeArrowheads="1"/>
          </p:cNvSpPr>
          <p:nvPr/>
        </p:nvSpPr>
        <p:spPr bwMode="auto">
          <a:xfrm>
            <a:off x="3657600" y="1453423"/>
            <a:ext cx="5105400" cy="2127977"/>
          </a:xfrm>
          <a:prstGeom prst="cloudCallout">
            <a:avLst>
              <a:gd name="adj1" fmla="val -71581"/>
              <a:gd name="adj2" fmla="val 13066"/>
            </a:avLst>
          </a:prstGeom>
          <a:solidFill>
            <a:schemeClr val="accent1"/>
          </a:solidFill>
          <a:ln w="9525">
            <a:solidFill>
              <a:schemeClr val="tx1"/>
            </a:solidFill>
            <a:round/>
          </a:ln>
        </p:spPr>
        <p:txBody>
          <a:bodyPr/>
          <a:lstStyle/>
          <a:p>
            <a:pPr algn="ctr"/>
            <a:r>
              <a:rPr lang="en-US" sz="2800" dirty="0">
                <a:solidFill>
                  <a:srgbClr val="FF0000"/>
                </a:solidFill>
                <a:latin typeface="Times New Roman" pitchFamily="18" charset="0"/>
                <a:cs typeface="Times New Roman" pitchFamily="18" charset="0"/>
              </a:rPr>
              <a:t>What if we only know a keyword or value? Don’t know where it is.</a:t>
            </a:r>
            <a:endParaRPr lang="en-US" sz="2800" dirty="0">
              <a:solidFill>
                <a:srgbClr val="FF0000"/>
              </a:solidFill>
              <a:latin typeface="Times New Roman" pitchFamily="18" charset="0"/>
              <a:cs typeface="Times New Roman" pitchFamily="18" charset="0"/>
            </a:endParaRPr>
          </a:p>
        </p:txBody>
      </p:sp>
      <p:sp>
        <p:nvSpPr>
          <p:cNvPr id="8" name="Rectangle 2"/>
          <p:cNvSpPr txBox="1">
            <a:spLocks noChangeArrowheads="1"/>
          </p:cNvSpPr>
          <p:nvPr/>
        </p:nvSpPr>
        <p:spPr bwMode="auto">
          <a:xfrm>
            <a:off x="228600" y="146597"/>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Keyword Searching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0" y="4838700"/>
            <a:ext cx="8991600" cy="954107"/>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latin typeface="Times New Roman" pitchFamily="18" charset="0"/>
                <a:cs typeface="Times New Roman" pitchFamily="18" charset="0"/>
              </a:rPr>
              <a:t>To extract the unallocated data units, we examine the allocation bitmap and extract the unallocated data units</a:t>
            </a:r>
            <a:endParaRPr lang="en-US" sz="2800" b="1" dirty="0">
              <a:solidFill>
                <a:schemeClr val="accent2"/>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1"/>
          <a:srcRect/>
          <a:stretch>
            <a:fillRect/>
          </a:stretch>
        </p:blipFill>
        <p:spPr bwMode="auto">
          <a:xfrm>
            <a:off x="533400" y="1326802"/>
            <a:ext cx="7924800" cy="3581400"/>
          </a:xfrm>
          <a:prstGeom prst="rect">
            <a:avLst/>
          </a:prstGeom>
          <a:noFill/>
          <a:ln w="9525">
            <a:noFill/>
            <a:miter lim="800000"/>
            <a:headEnd/>
            <a:tailEnd/>
          </a:ln>
          <a:effectLst/>
        </p:spPr>
      </p:pic>
      <p:sp>
        <p:nvSpPr>
          <p:cNvPr id="7" name="Rectangle 2"/>
          <p:cNvSpPr txBox="1">
            <a:spLocks noChangeArrowheads="1"/>
          </p:cNvSpPr>
          <p:nvPr/>
        </p:nvSpPr>
        <p:spPr bwMode="auto">
          <a:xfrm>
            <a:off x="212271" y="146597"/>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Unit Allocation Status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609600" y="1600200"/>
            <a:ext cx="7924800" cy="2677656"/>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To extract the unallocated data units, we examine the allocation bitmap and extract the unallocated data units</a:t>
            </a:r>
            <a:endParaRPr lang="en-US" sz="2800" b="1"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sz="2800" b="1" dirty="0">
                <a:solidFill>
                  <a:schemeClr val="accent2"/>
                </a:solidFill>
                <a:latin typeface="Times New Roman" pitchFamily="18" charset="0"/>
                <a:cs typeface="Times New Roman" pitchFamily="18" charset="0"/>
              </a:rPr>
              <a:t>The Data Unit Allocation Status technique shows all the unallocated data units to find hidden or ‘deleted’ data.</a:t>
            </a:r>
            <a:endParaRPr lang="en-US" sz="2800" b="1" dirty="0">
              <a:solidFill>
                <a:schemeClr val="accent2"/>
              </a:solidFill>
              <a:latin typeface="Times New Roman" pitchFamily="18" charset="0"/>
              <a:cs typeface="Times New Roman" pitchFamily="18" charset="0"/>
            </a:endParaRPr>
          </a:p>
        </p:txBody>
      </p:sp>
      <p:pic>
        <p:nvPicPr>
          <p:cNvPr id="1026" name="Picture 2" descr="http://bindapple.com/wp-content/uploads/2009/12/recover-deleted-files-from-mac-book.gif"/>
          <p:cNvPicPr>
            <a:picLocks noChangeAspect="1" noChangeArrowheads="1"/>
          </p:cNvPicPr>
          <p:nvPr/>
        </p:nvPicPr>
        <p:blipFill>
          <a:blip r:embed="rId1"/>
          <a:srcRect/>
          <a:stretch>
            <a:fillRect/>
          </a:stretch>
        </p:blipFill>
        <p:spPr bwMode="auto">
          <a:xfrm>
            <a:off x="914400" y="5029200"/>
            <a:ext cx="1676400" cy="1676400"/>
          </a:xfrm>
          <a:prstGeom prst="rect">
            <a:avLst/>
          </a:prstGeom>
          <a:noFill/>
        </p:spPr>
      </p:pic>
      <p:pic>
        <p:nvPicPr>
          <p:cNvPr id="1028" name="Picture 4" descr="http://upload.wikimedia.org/wikipedia/commons/e/e0/Deleted_photo.png"/>
          <p:cNvPicPr>
            <a:picLocks noChangeAspect="1" noChangeArrowheads="1"/>
          </p:cNvPicPr>
          <p:nvPr/>
        </p:nvPicPr>
        <p:blipFill>
          <a:blip r:embed="rId2"/>
          <a:srcRect/>
          <a:stretch>
            <a:fillRect/>
          </a:stretch>
        </p:blipFill>
        <p:spPr bwMode="auto">
          <a:xfrm>
            <a:off x="2581275" y="4807989"/>
            <a:ext cx="1631950" cy="1119679"/>
          </a:xfrm>
          <a:prstGeom prst="rect">
            <a:avLst/>
          </a:prstGeom>
          <a:noFill/>
        </p:spPr>
      </p:pic>
      <p:pic>
        <p:nvPicPr>
          <p:cNvPr id="1030" name="Picture 6" descr="http://pnazizahmohamad.files.wordpress.com/2009/04/copy-of-hiddent-imformation-1.jpg"/>
          <p:cNvPicPr>
            <a:picLocks noChangeAspect="1" noChangeArrowheads="1"/>
          </p:cNvPicPr>
          <p:nvPr/>
        </p:nvPicPr>
        <p:blipFill>
          <a:blip r:embed="rId3" cstate="print"/>
          <a:srcRect/>
          <a:stretch>
            <a:fillRect/>
          </a:stretch>
        </p:blipFill>
        <p:spPr bwMode="auto">
          <a:xfrm>
            <a:off x="5752773" y="4572001"/>
            <a:ext cx="2241877" cy="1681408"/>
          </a:xfrm>
          <a:prstGeom prst="rect">
            <a:avLst/>
          </a:prstGeom>
          <a:noFill/>
        </p:spPr>
      </p:pic>
      <p:sp>
        <p:nvSpPr>
          <p:cNvPr id="8" name="Rectangle 2"/>
          <p:cNvSpPr txBox="1">
            <a:spLocks noChangeArrowheads="1"/>
          </p:cNvSpPr>
          <p:nvPr/>
        </p:nvSpPr>
        <p:spPr bwMode="auto">
          <a:xfrm>
            <a:off x="212271" y="323671"/>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Unit Allocation Status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147050" y="6400800"/>
            <a:ext cx="768350" cy="457200"/>
          </a:xfrm>
        </p:spPr>
        <p:txBody>
          <a:bodyPr/>
          <a:lstStyle/>
          <a:p>
            <a:pPr>
              <a:defRPr/>
            </a:pPr>
            <a:fld id="{FCC5876B-A3BC-48BF-9710-C9C11EEB7A36}" type="slidenum">
              <a:rPr lang="zh-CN" altLang="en-US" smtClean="0"/>
            </a:fld>
            <a:endParaRPr lang="en-US" altLang="zh-CN"/>
          </a:p>
        </p:txBody>
      </p:sp>
      <p:grpSp>
        <p:nvGrpSpPr>
          <p:cNvPr id="14" name="Group 13"/>
          <p:cNvGrpSpPr/>
          <p:nvPr/>
        </p:nvGrpSpPr>
        <p:grpSpPr>
          <a:xfrm>
            <a:off x="2667000" y="4038600"/>
            <a:ext cx="3298825" cy="1897611"/>
            <a:chOff x="3375025" y="4503189"/>
            <a:chExt cx="3298825" cy="1897611"/>
          </a:xfrm>
        </p:grpSpPr>
        <p:pic>
          <p:nvPicPr>
            <p:cNvPr id="1026" name="Picture 2" descr="http://bindapple.com/wp-content/uploads/2009/12/recover-deleted-files-from-mac-book.gif"/>
            <p:cNvPicPr>
              <a:picLocks noChangeAspect="1" noChangeArrowheads="1"/>
            </p:cNvPicPr>
            <p:nvPr/>
          </p:nvPicPr>
          <p:blipFill>
            <a:blip r:embed="rId1"/>
            <a:srcRect/>
            <a:stretch>
              <a:fillRect/>
            </a:stretch>
          </p:blipFill>
          <p:spPr bwMode="auto">
            <a:xfrm>
              <a:off x="3375025" y="4724400"/>
              <a:ext cx="1676400" cy="1676400"/>
            </a:xfrm>
            <a:prstGeom prst="rect">
              <a:avLst/>
            </a:prstGeom>
            <a:noFill/>
          </p:spPr>
        </p:pic>
        <p:pic>
          <p:nvPicPr>
            <p:cNvPr id="1028" name="Picture 4" descr="http://upload.wikimedia.org/wikipedia/commons/e/e0/Deleted_photo.png"/>
            <p:cNvPicPr>
              <a:picLocks noChangeAspect="1" noChangeArrowheads="1"/>
            </p:cNvPicPr>
            <p:nvPr/>
          </p:nvPicPr>
          <p:blipFill>
            <a:blip r:embed="rId2"/>
            <a:srcRect/>
            <a:stretch>
              <a:fillRect/>
            </a:stretch>
          </p:blipFill>
          <p:spPr bwMode="auto">
            <a:xfrm>
              <a:off x="5041900" y="4503189"/>
              <a:ext cx="1631950" cy="1119679"/>
            </a:xfrm>
            <a:prstGeom prst="rect">
              <a:avLst/>
            </a:prstGeom>
            <a:noFill/>
          </p:spPr>
        </p:pic>
      </p:grpSp>
      <p:pic>
        <p:nvPicPr>
          <p:cNvPr id="1030" name="Picture 6" descr="http://pnazizahmohamad.files.wordpress.com/2009/04/copy-of-hiddent-imformation-1.jpg"/>
          <p:cNvPicPr>
            <a:picLocks noChangeAspect="1" noChangeArrowheads="1"/>
          </p:cNvPicPr>
          <p:nvPr/>
        </p:nvPicPr>
        <p:blipFill>
          <a:blip r:embed="rId3" cstate="print"/>
          <a:srcRect/>
          <a:stretch>
            <a:fillRect/>
          </a:stretch>
        </p:blipFill>
        <p:spPr bwMode="auto">
          <a:xfrm>
            <a:off x="3101975" y="1532335"/>
            <a:ext cx="1512887" cy="1134665"/>
          </a:xfrm>
          <a:prstGeom prst="rect">
            <a:avLst/>
          </a:prstGeom>
          <a:noFill/>
        </p:spPr>
      </p:pic>
      <p:grpSp>
        <p:nvGrpSpPr>
          <p:cNvPr id="10" name="Group 9"/>
          <p:cNvGrpSpPr/>
          <p:nvPr/>
        </p:nvGrpSpPr>
        <p:grpSpPr>
          <a:xfrm>
            <a:off x="12700" y="2667000"/>
            <a:ext cx="1892300" cy="1905000"/>
            <a:chOff x="228600" y="3048000"/>
            <a:chExt cx="1892300" cy="1905000"/>
          </a:xfrm>
        </p:grpSpPr>
        <p:pic>
          <p:nvPicPr>
            <p:cNvPr id="108546" name="Picture 2" descr="http://doineedanewcomputer.files.wordpress.com/2009/10/harddisk.jpg"/>
            <p:cNvPicPr>
              <a:picLocks noChangeAspect="1" noChangeArrowheads="1"/>
            </p:cNvPicPr>
            <p:nvPr/>
          </p:nvPicPr>
          <p:blipFill>
            <a:blip r:embed="rId4" cstate="print"/>
            <a:srcRect/>
            <a:stretch>
              <a:fillRect/>
            </a:stretch>
          </p:blipFill>
          <p:spPr bwMode="auto">
            <a:xfrm>
              <a:off x="609600" y="3048000"/>
              <a:ext cx="1253289" cy="1143000"/>
            </a:xfrm>
            <a:prstGeom prst="rect">
              <a:avLst/>
            </a:prstGeom>
            <a:noFill/>
          </p:spPr>
        </p:pic>
        <p:sp>
          <p:nvSpPr>
            <p:cNvPr id="9" name="Rectangle 2"/>
            <p:cNvSpPr txBox="1">
              <a:spLocks noChangeArrowheads="1"/>
            </p:cNvSpPr>
            <p:nvPr/>
          </p:nvSpPr>
          <p:spPr bwMode="auto">
            <a:xfrm>
              <a:off x="228600" y="4191000"/>
              <a:ext cx="18923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Hard disk image</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cxnSp>
        <p:nvCxnSpPr>
          <p:cNvPr id="11" name="Straight Arrow Connector 10"/>
          <p:cNvCxnSpPr/>
          <p:nvPr/>
        </p:nvCxnSpPr>
        <p:spPr bwMode="auto">
          <a:xfrm flipV="1">
            <a:off x="1587500" y="3429000"/>
            <a:ext cx="2164556" cy="1588"/>
          </a:xfrm>
          <a:prstGeom prst="straightConnector1">
            <a:avLst/>
          </a:prstGeom>
          <a:noFill/>
          <a:ln w="66675" cap="flat" cmpd="sng" algn="ctr">
            <a:solidFill>
              <a:srgbClr val="FF0000"/>
            </a:solidFill>
            <a:prstDash val="solid"/>
            <a:round/>
            <a:headEnd type="none" w="med" len="med"/>
            <a:tailEnd type="triangle"/>
          </a:ln>
          <a:effectLst/>
        </p:spPr>
      </p:cxnSp>
      <p:sp>
        <p:nvSpPr>
          <p:cNvPr id="13" name="Rectangle 2"/>
          <p:cNvSpPr txBox="1">
            <a:spLocks noChangeArrowheads="1"/>
          </p:cNvSpPr>
          <p:nvPr/>
        </p:nvSpPr>
        <p:spPr bwMode="auto">
          <a:xfrm>
            <a:off x="3429000" y="2971800"/>
            <a:ext cx="2388394"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dirty="0">
                <a:solidFill>
                  <a:schemeClr val="accent2"/>
                </a:solidFill>
                <a:latin typeface="Times New Roman" pitchFamily="18" charset="0"/>
                <a:cs typeface="Times New Roman" pitchFamily="18" charset="0"/>
              </a:rPr>
              <a:t>Unallocated data</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cxnSp>
        <p:nvCxnSpPr>
          <p:cNvPr id="17" name="Straight Arrow Connector 16"/>
          <p:cNvCxnSpPr/>
          <p:nvPr/>
        </p:nvCxnSpPr>
        <p:spPr bwMode="auto">
          <a:xfrm>
            <a:off x="5318522" y="3581400"/>
            <a:ext cx="1615678" cy="609600"/>
          </a:xfrm>
          <a:prstGeom prst="straightConnector1">
            <a:avLst/>
          </a:prstGeom>
          <a:noFill/>
          <a:ln w="66675" cap="flat" cmpd="sng" algn="ctr">
            <a:solidFill>
              <a:srgbClr val="FF0000"/>
            </a:solidFill>
            <a:prstDash val="solid"/>
            <a:round/>
            <a:headEnd type="none" w="med" len="med"/>
            <a:tailEnd type="triangle"/>
          </a:ln>
          <a:effectLst/>
        </p:spPr>
      </p:cxnSp>
      <p:sp>
        <p:nvSpPr>
          <p:cNvPr id="19" name="AutoShape 9"/>
          <p:cNvSpPr>
            <a:spLocks noChangeArrowheads="1"/>
          </p:cNvSpPr>
          <p:nvPr/>
        </p:nvSpPr>
        <p:spPr bwMode="auto">
          <a:xfrm>
            <a:off x="6324600" y="4191000"/>
            <a:ext cx="2743200" cy="1592811"/>
          </a:xfrm>
          <a:prstGeom prst="cloudCallout">
            <a:avLst>
              <a:gd name="adj1" fmla="val -11288"/>
              <a:gd name="adj2" fmla="val -37231"/>
            </a:avLst>
          </a:prstGeom>
          <a:solidFill>
            <a:schemeClr val="accent1"/>
          </a:solidFill>
          <a:ln w="9525">
            <a:solidFill>
              <a:schemeClr val="tx1"/>
            </a:solidFill>
            <a:round/>
          </a:ln>
        </p:spPr>
        <p:txBody>
          <a:bodyPr/>
          <a:lstStyle/>
          <a:p>
            <a:pPr lvl="0" algn="ctr">
              <a:spcBef>
                <a:spcPct val="0"/>
              </a:spcBef>
              <a:buClrTx/>
              <a:buSzTx/>
            </a:pPr>
            <a:r>
              <a:rPr lang="en-US" sz="2800" b="1" dirty="0">
                <a:solidFill>
                  <a:schemeClr val="accent2"/>
                </a:solidFill>
                <a:latin typeface="Times New Roman" pitchFamily="18" charset="0"/>
                <a:cs typeface="Times New Roman" pitchFamily="18" charset="0"/>
              </a:rPr>
              <a:t>Recover data/file</a:t>
            </a:r>
            <a:endParaRPr lang="en-US" sz="28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6" name="Group 5"/>
          <p:cNvGrpSpPr/>
          <p:nvPr/>
        </p:nvGrpSpPr>
        <p:grpSpPr>
          <a:xfrm>
            <a:off x="5207000" y="855871"/>
            <a:ext cx="3733800" cy="2250657"/>
            <a:chOff x="5207000" y="855871"/>
            <a:chExt cx="3733800" cy="2250657"/>
          </a:xfrm>
        </p:grpSpPr>
        <p:sp>
          <p:nvSpPr>
            <p:cNvPr id="15" name="AutoShape 9"/>
            <p:cNvSpPr>
              <a:spLocks noChangeArrowheads="1"/>
            </p:cNvSpPr>
            <p:nvPr/>
          </p:nvSpPr>
          <p:spPr bwMode="auto">
            <a:xfrm>
              <a:off x="5207000" y="855871"/>
              <a:ext cx="3733800" cy="1793457"/>
            </a:xfrm>
            <a:prstGeom prst="cloudCallout">
              <a:avLst>
                <a:gd name="adj1" fmla="val -42538"/>
                <a:gd name="adj2" fmla="val 38117"/>
              </a:avLst>
            </a:prstGeom>
            <a:solidFill>
              <a:schemeClr val="accent1"/>
            </a:solidFill>
            <a:ln w="9525">
              <a:solidFill>
                <a:schemeClr val="tx1"/>
              </a:solidFill>
              <a:round/>
            </a:ln>
          </p:spPr>
          <p:txBody>
            <a:bodyPr/>
            <a:lstStyle/>
            <a:p>
              <a:pPr algn="ct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search for a known keyword or value in each data unit</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6" name="Straight Arrow Connector 15"/>
            <p:cNvCxnSpPr/>
            <p:nvPr/>
          </p:nvCxnSpPr>
          <p:spPr bwMode="auto">
            <a:xfrm flipV="1">
              <a:off x="5641578" y="2614122"/>
              <a:ext cx="368697" cy="492406"/>
            </a:xfrm>
            <a:prstGeom prst="straightConnector1">
              <a:avLst/>
            </a:prstGeom>
            <a:noFill/>
            <a:ln w="66675" cap="flat" cmpd="sng" algn="ctr">
              <a:solidFill>
                <a:srgbClr val="FF0000"/>
              </a:solidFill>
              <a:prstDash val="solid"/>
              <a:round/>
              <a:headEnd type="none" w="med" len="med"/>
              <a:tailEnd type="triangle"/>
            </a:ln>
            <a:effectLst/>
          </p:spPr>
        </p:cxnSp>
      </p:grpSp>
      <p:sp>
        <p:nvSpPr>
          <p:cNvPr id="18" name="Rectangle 2"/>
          <p:cNvSpPr txBox="1">
            <a:spLocks noChangeArrowheads="1"/>
          </p:cNvSpPr>
          <p:nvPr/>
        </p:nvSpPr>
        <p:spPr bwMode="auto">
          <a:xfrm>
            <a:off x="212271" y="146597"/>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Unit Allocation Status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checkerboard(across)">
                                      <p:cBhvr>
                                        <p:cTn id="7" dur="500"/>
                                        <p:tgtEl>
                                          <p:spTgt spid="1030"/>
                                        </p:tgtEl>
                                      </p:cBhvr>
                                    </p:animEffect>
                                  </p:childTnLst>
                                </p:cTn>
                              </p:par>
                              <p:par>
                                <p:cTn id="8" presetID="5"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amond(in)">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147050" y="6400800"/>
            <a:ext cx="768350" cy="457200"/>
          </a:xfrm>
        </p:spPr>
        <p:txBody>
          <a:bodyPr/>
          <a:lstStyle/>
          <a:p>
            <a:pPr>
              <a:defRPr/>
            </a:pPr>
            <a:fld id="{FCC5876B-A3BC-48BF-9710-C9C11EEB7A36}" type="slidenum">
              <a:rPr lang="zh-CN" altLang="en-US" smtClean="0"/>
            </a:fld>
            <a:endParaRPr lang="en-US" altLang="zh-CN" dirty="0"/>
          </a:p>
        </p:txBody>
      </p:sp>
      <p:sp>
        <p:nvSpPr>
          <p:cNvPr id="6" name="Text Box 5"/>
          <p:cNvSpPr txBox="1">
            <a:spLocks noChangeArrowheads="1"/>
          </p:cNvSpPr>
          <p:nvPr/>
        </p:nvSpPr>
        <p:spPr bwMode="auto">
          <a:xfrm>
            <a:off x="76200" y="4038601"/>
            <a:ext cx="2209800" cy="1815882"/>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rPr>
              <a:t>To extract the unallocated data units</a:t>
            </a:r>
            <a:endParaRPr lang="en-US" sz="2800" b="1" dirty="0">
              <a:solidFill>
                <a:schemeClr val="accent2"/>
              </a:solidFill>
            </a:endParaRPr>
          </a:p>
        </p:txBody>
      </p:sp>
      <p:pic>
        <p:nvPicPr>
          <p:cNvPr id="3074" name="Picture 2"/>
          <p:cNvPicPr>
            <a:picLocks noChangeAspect="1" noChangeArrowheads="1"/>
          </p:cNvPicPr>
          <p:nvPr/>
        </p:nvPicPr>
        <p:blipFill>
          <a:blip r:embed="rId1"/>
          <a:srcRect/>
          <a:stretch>
            <a:fillRect/>
          </a:stretch>
        </p:blipFill>
        <p:spPr bwMode="auto">
          <a:xfrm>
            <a:off x="996950" y="1524001"/>
            <a:ext cx="7385050" cy="2514600"/>
          </a:xfrm>
          <a:prstGeom prst="rect">
            <a:avLst/>
          </a:prstGeom>
          <a:noFill/>
          <a:ln w="9525">
            <a:noFill/>
            <a:miter lim="800000"/>
            <a:headEnd/>
            <a:tailEnd/>
          </a:ln>
          <a:effectLst/>
        </p:spPr>
      </p:pic>
      <p:sp>
        <p:nvSpPr>
          <p:cNvPr id="8" name="Rectangle 4"/>
          <p:cNvSpPr>
            <a:spLocks noChangeArrowheads="1"/>
          </p:cNvSpPr>
          <p:nvPr/>
        </p:nvSpPr>
        <p:spPr bwMode="auto">
          <a:xfrm>
            <a:off x="3505200" y="4648200"/>
            <a:ext cx="685800" cy="609600"/>
          </a:xfrm>
          <a:prstGeom prst="rect">
            <a:avLst/>
          </a:prstGeom>
          <a:solidFill>
            <a:schemeClr val="accent1"/>
          </a:solidFill>
          <a:ln w="9525">
            <a:solidFill>
              <a:schemeClr val="tx1"/>
            </a:solidFill>
            <a:miter lim="800000"/>
          </a:ln>
        </p:spPr>
        <p:txBody>
          <a:bodyPr wrap="none" anchor="ctr"/>
          <a:lstStyle/>
          <a:p>
            <a:pPr algn="ctr"/>
            <a:r>
              <a:rPr lang="en-US" sz="2800" dirty="0"/>
              <a:t>2</a:t>
            </a:r>
            <a:endParaRPr lang="en-US" sz="2800" dirty="0"/>
          </a:p>
        </p:txBody>
      </p:sp>
      <p:sp>
        <p:nvSpPr>
          <p:cNvPr id="9" name="Rectangle 4"/>
          <p:cNvSpPr>
            <a:spLocks noChangeArrowheads="1"/>
          </p:cNvSpPr>
          <p:nvPr/>
        </p:nvSpPr>
        <p:spPr bwMode="auto">
          <a:xfrm>
            <a:off x="4191000" y="4648200"/>
            <a:ext cx="685800" cy="609600"/>
          </a:xfrm>
          <a:prstGeom prst="rect">
            <a:avLst/>
          </a:prstGeom>
          <a:solidFill>
            <a:schemeClr val="accent1"/>
          </a:solidFill>
          <a:ln w="9525">
            <a:solidFill>
              <a:schemeClr val="tx1"/>
            </a:solidFill>
            <a:miter lim="800000"/>
          </a:ln>
        </p:spPr>
        <p:txBody>
          <a:bodyPr wrap="none" anchor="ctr"/>
          <a:lstStyle/>
          <a:p>
            <a:pPr algn="ctr"/>
            <a:r>
              <a:rPr lang="en-US" sz="2800" dirty="0"/>
              <a:t>6</a:t>
            </a:r>
            <a:endParaRPr lang="en-US" sz="2800" dirty="0"/>
          </a:p>
        </p:txBody>
      </p:sp>
      <p:sp>
        <p:nvSpPr>
          <p:cNvPr id="10" name="Rectangle 4"/>
          <p:cNvSpPr>
            <a:spLocks noChangeArrowheads="1"/>
          </p:cNvSpPr>
          <p:nvPr/>
        </p:nvSpPr>
        <p:spPr bwMode="auto">
          <a:xfrm>
            <a:off x="4876800" y="4648200"/>
            <a:ext cx="685800" cy="609600"/>
          </a:xfrm>
          <a:prstGeom prst="rect">
            <a:avLst/>
          </a:prstGeom>
          <a:solidFill>
            <a:schemeClr val="accent1"/>
          </a:solidFill>
          <a:ln w="9525">
            <a:solidFill>
              <a:schemeClr val="tx1"/>
            </a:solidFill>
            <a:miter lim="800000"/>
          </a:ln>
        </p:spPr>
        <p:txBody>
          <a:bodyPr wrap="none" anchor="ctr"/>
          <a:lstStyle/>
          <a:p>
            <a:pPr algn="ctr"/>
            <a:r>
              <a:rPr lang="en-US" sz="2800" dirty="0"/>
              <a:t>7</a:t>
            </a:r>
            <a:endParaRPr lang="en-US" sz="2800" dirty="0"/>
          </a:p>
        </p:txBody>
      </p:sp>
      <p:sp>
        <p:nvSpPr>
          <p:cNvPr id="11" name="Rectangle 4"/>
          <p:cNvSpPr>
            <a:spLocks noChangeArrowheads="1"/>
          </p:cNvSpPr>
          <p:nvPr/>
        </p:nvSpPr>
        <p:spPr bwMode="auto">
          <a:xfrm>
            <a:off x="5562600" y="4648200"/>
            <a:ext cx="685800" cy="609600"/>
          </a:xfrm>
          <a:prstGeom prst="rect">
            <a:avLst/>
          </a:prstGeom>
          <a:solidFill>
            <a:schemeClr val="accent1"/>
          </a:solidFill>
          <a:ln w="9525">
            <a:solidFill>
              <a:schemeClr val="tx1"/>
            </a:solidFill>
            <a:miter lim="800000"/>
          </a:ln>
        </p:spPr>
        <p:txBody>
          <a:bodyPr wrap="none" anchor="ctr"/>
          <a:lstStyle/>
          <a:p>
            <a:pPr algn="ctr"/>
            <a:r>
              <a:rPr lang="en-US" sz="2800" dirty="0"/>
              <a:t>11</a:t>
            </a:r>
            <a:endParaRPr lang="en-US" sz="2800" dirty="0"/>
          </a:p>
        </p:txBody>
      </p:sp>
      <p:cxnSp>
        <p:nvCxnSpPr>
          <p:cNvPr id="12" name="Straight Arrow Connector 11"/>
          <p:cNvCxnSpPr/>
          <p:nvPr/>
        </p:nvCxnSpPr>
        <p:spPr bwMode="auto">
          <a:xfrm rot="5400000">
            <a:off x="1161653" y="4666853"/>
            <a:ext cx="2704306"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15" name="Straight Arrow Connector 14"/>
          <p:cNvCxnSpPr/>
          <p:nvPr/>
        </p:nvCxnSpPr>
        <p:spPr bwMode="auto">
          <a:xfrm rot="5400000">
            <a:off x="5657452" y="4627959"/>
            <a:ext cx="2704306" cy="1588"/>
          </a:xfrm>
          <a:prstGeom prst="straightConnector1">
            <a:avLst/>
          </a:prstGeom>
          <a:noFill/>
          <a:ln w="66675" cap="flat" cmpd="sng" algn="ctr">
            <a:solidFill>
              <a:srgbClr val="FF0000"/>
            </a:solidFill>
            <a:prstDash val="solid"/>
            <a:round/>
            <a:headEnd type="triangle" w="med" len="med"/>
            <a:tailEnd type="none"/>
          </a:ln>
          <a:effectLst/>
        </p:spPr>
      </p:cxnSp>
      <p:sp>
        <p:nvSpPr>
          <p:cNvPr id="16" name="AutoShape 9"/>
          <p:cNvSpPr>
            <a:spLocks noChangeArrowheads="1"/>
          </p:cNvSpPr>
          <p:nvPr/>
        </p:nvSpPr>
        <p:spPr bwMode="auto">
          <a:xfrm>
            <a:off x="2749550" y="5638800"/>
            <a:ext cx="4260850" cy="1219199"/>
          </a:xfrm>
          <a:prstGeom prst="cloudCallout">
            <a:avLst>
              <a:gd name="adj1" fmla="val -9006"/>
              <a:gd name="adj2" fmla="val -74384"/>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rPr>
              <a:t>Find a suspicious data</a:t>
            </a:r>
            <a:endParaRPr lang="en-US" sz="2800" b="1" dirty="0">
              <a:solidFill>
                <a:srgbClr val="FF0000"/>
              </a:solidFill>
              <a:effectLst>
                <a:outerShdw blurRad="38100" dist="38100" dir="2700000" algn="tl">
                  <a:srgbClr val="000000">
                    <a:alpha val="43137"/>
                  </a:srgbClr>
                </a:outerShdw>
              </a:effectLst>
            </a:endParaRPr>
          </a:p>
        </p:txBody>
      </p:sp>
      <p:sp>
        <p:nvSpPr>
          <p:cNvPr id="17" name="Text Box 5"/>
          <p:cNvSpPr txBox="1">
            <a:spLocks noChangeArrowheads="1"/>
          </p:cNvSpPr>
          <p:nvPr/>
        </p:nvSpPr>
        <p:spPr bwMode="auto">
          <a:xfrm>
            <a:off x="7239000" y="2743200"/>
            <a:ext cx="1905000" cy="3046988"/>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rPr>
              <a:t>Converts  between unallocated disk unit numbers and regular disk unit numbers</a:t>
            </a:r>
            <a:endParaRPr lang="en-US" b="1" dirty="0">
              <a:solidFill>
                <a:schemeClr val="accent2"/>
              </a:solidFill>
            </a:endParaRPr>
          </a:p>
        </p:txBody>
      </p:sp>
      <p:sp>
        <p:nvSpPr>
          <p:cNvPr id="18" name="Rectangle 4"/>
          <p:cNvSpPr>
            <a:spLocks noChangeArrowheads="1"/>
          </p:cNvSpPr>
          <p:nvPr/>
        </p:nvSpPr>
        <p:spPr bwMode="auto">
          <a:xfrm>
            <a:off x="3505200" y="3962400"/>
            <a:ext cx="685800" cy="609600"/>
          </a:xfrm>
          <a:prstGeom prst="rect">
            <a:avLst/>
          </a:prstGeom>
          <a:noFill/>
          <a:ln w="9525">
            <a:noFill/>
            <a:miter lim="800000"/>
          </a:ln>
        </p:spPr>
        <p:txBody>
          <a:bodyPr wrap="none" anchor="ctr"/>
          <a:lstStyle/>
          <a:p>
            <a:pPr algn="ctr"/>
            <a:r>
              <a:rPr lang="en-US" sz="2800" dirty="0"/>
              <a:t>0</a:t>
            </a:r>
            <a:endParaRPr lang="en-US" sz="2800" dirty="0"/>
          </a:p>
        </p:txBody>
      </p:sp>
      <p:sp>
        <p:nvSpPr>
          <p:cNvPr id="19" name="Rectangle 4"/>
          <p:cNvSpPr>
            <a:spLocks noChangeArrowheads="1"/>
          </p:cNvSpPr>
          <p:nvPr/>
        </p:nvSpPr>
        <p:spPr bwMode="auto">
          <a:xfrm>
            <a:off x="4191000" y="3962400"/>
            <a:ext cx="685800" cy="609600"/>
          </a:xfrm>
          <a:prstGeom prst="rect">
            <a:avLst/>
          </a:prstGeom>
          <a:noFill/>
          <a:ln w="9525">
            <a:noFill/>
            <a:miter lim="800000"/>
          </a:ln>
        </p:spPr>
        <p:txBody>
          <a:bodyPr wrap="none" anchor="ctr"/>
          <a:lstStyle/>
          <a:p>
            <a:pPr algn="ctr"/>
            <a:r>
              <a:rPr lang="en-US" sz="2800" dirty="0"/>
              <a:t>1</a:t>
            </a:r>
            <a:endParaRPr lang="en-US" sz="2800" dirty="0"/>
          </a:p>
        </p:txBody>
      </p:sp>
      <p:sp>
        <p:nvSpPr>
          <p:cNvPr id="20" name="Rectangle 4"/>
          <p:cNvSpPr>
            <a:spLocks noChangeArrowheads="1"/>
          </p:cNvSpPr>
          <p:nvPr/>
        </p:nvSpPr>
        <p:spPr bwMode="auto">
          <a:xfrm>
            <a:off x="4876800" y="3962400"/>
            <a:ext cx="685800" cy="609600"/>
          </a:xfrm>
          <a:prstGeom prst="rect">
            <a:avLst/>
          </a:prstGeom>
          <a:noFill/>
          <a:ln w="9525">
            <a:noFill/>
            <a:miter lim="800000"/>
          </a:ln>
        </p:spPr>
        <p:txBody>
          <a:bodyPr wrap="none" anchor="ctr"/>
          <a:lstStyle/>
          <a:p>
            <a:pPr algn="ctr"/>
            <a:r>
              <a:rPr lang="en-US" sz="2800" dirty="0"/>
              <a:t>2</a:t>
            </a:r>
            <a:endParaRPr lang="en-US" sz="2800" dirty="0"/>
          </a:p>
        </p:txBody>
      </p:sp>
      <p:sp>
        <p:nvSpPr>
          <p:cNvPr id="21" name="Rectangle 4"/>
          <p:cNvSpPr>
            <a:spLocks noChangeArrowheads="1"/>
          </p:cNvSpPr>
          <p:nvPr/>
        </p:nvSpPr>
        <p:spPr bwMode="auto">
          <a:xfrm>
            <a:off x="5562600" y="3962400"/>
            <a:ext cx="685800" cy="609600"/>
          </a:xfrm>
          <a:prstGeom prst="rect">
            <a:avLst/>
          </a:prstGeom>
          <a:noFill/>
          <a:ln w="9525">
            <a:noFill/>
            <a:miter lim="800000"/>
          </a:ln>
        </p:spPr>
        <p:txBody>
          <a:bodyPr wrap="none" anchor="ctr"/>
          <a:lstStyle/>
          <a:p>
            <a:pPr algn="ctr"/>
            <a:r>
              <a:rPr lang="en-US" sz="2800" dirty="0"/>
              <a:t>3</a:t>
            </a:r>
            <a:endParaRPr lang="en-US" sz="2800" dirty="0"/>
          </a:p>
        </p:txBody>
      </p:sp>
      <p:sp>
        <p:nvSpPr>
          <p:cNvPr id="22" name="Rectangle 2"/>
          <p:cNvSpPr txBox="1">
            <a:spLocks noChangeArrowheads="1"/>
          </p:cNvSpPr>
          <p:nvPr/>
        </p:nvSpPr>
        <p:spPr bwMode="auto">
          <a:xfrm>
            <a:off x="212271" y="146597"/>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Unit Allocation Status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381000" y="1264146"/>
            <a:ext cx="7924800" cy="3231654"/>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The Consistency Check technique allows you to determine if the file system is in </a:t>
            </a:r>
            <a:r>
              <a:rPr lang="en-US" sz="2800" b="1" dirty="0">
                <a:solidFill>
                  <a:srgbClr val="C00000"/>
                </a:solidFill>
                <a:latin typeface="Times New Roman" pitchFamily="18" charset="0"/>
                <a:cs typeface="Times New Roman" pitchFamily="18" charset="0"/>
              </a:rPr>
              <a:t>a suspicious state</a:t>
            </a:r>
            <a:r>
              <a:rPr lang="en-US" sz="2800" b="1" dirty="0">
                <a:solidFill>
                  <a:schemeClr val="accent2"/>
                </a:solidFill>
                <a:latin typeface="Times New Roman" pitchFamily="18" charset="0"/>
                <a:cs typeface="Times New Roman" pitchFamily="18" charset="0"/>
              </a:rPr>
              <a:t>. For example, a consistency check should verify </a:t>
            </a:r>
            <a:endParaRPr lang="en-US" sz="2800" b="1"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b="1" dirty="0">
                <a:solidFill>
                  <a:srgbClr val="FF0000"/>
                </a:solidFill>
                <a:latin typeface="Times New Roman" pitchFamily="18" charset="0"/>
                <a:cs typeface="Times New Roman" pitchFamily="18" charset="0"/>
              </a:rPr>
              <a:t>Orphan data units</a:t>
            </a:r>
            <a:r>
              <a:rPr lang="en-US" b="1" dirty="0">
                <a:solidFill>
                  <a:schemeClr val="accent2"/>
                </a:solidFill>
                <a:latin typeface="Times New Roman" pitchFamily="18" charset="0"/>
                <a:cs typeface="Times New Roman" pitchFamily="18" charset="0"/>
              </a:rPr>
              <a:t> (allocated data units that do not have a corresponding  metadata structure) and be found in this manner.</a:t>
            </a:r>
            <a:endParaRPr lang="en-US" b="1"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b="1" dirty="0">
                <a:solidFill>
                  <a:schemeClr val="accent2"/>
                </a:solidFill>
                <a:latin typeface="Times New Roman" pitchFamily="18" charset="0"/>
                <a:cs typeface="Times New Roman" pitchFamily="18" charset="0"/>
              </a:rPr>
              <a:t>all data units have one and only one metadata entry pointing to them.</a:t>
            </a:r>
            <a:endParaRPr lang="en-US" b="1" dirty="0">
              <a:solidFill>
                <a:schemeClr val="accent2"/>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1"/>
          <a:srcRect/>
          <a:stretch>
            <a:fillRect/>
          </a:stretch>
        </p:blipFill>
        <p:spPr bwMode="auto">
          <a:xfrm>
            <a:off x="762000" y="4729342"/>
            <a:ext cx="7167563" cy="1976258"/>
          </a:xfrm>
          <a:prstGeom prst="rect">
            <a:avLst/>
          </a:prstGeom>
          <a:noFill/>
          <a:ln w="9525">
            <a:noFill/>
            <a:miter lim="800000"/>
            <a:headEnd/>
            <a:tailEnd/>
          </a:ln>
          <a:effectLst/>
        </p:spPr>
      </p:pic>
      <p:cxnSp>
        <p:nvCxnSpPr>
          <p:cNvPr id="7" name="Straight Arrow Connector 6"/>
          <p:cNvCxnSpPr/>
          <p:nvPr/>
        </p:nvCxnSpPr>
        <p:spPr bwMode="auto">
          <a:xfrm rot="5400000">
            <a:off x="2133600" y="6610350"/>
            <a:ext cx="457200" cy="1588"/>
          </a:xfrm>
          <a:prstGeom prst="straightConnector1">
            <a:avLst/>
          </a:prstGeom>
          <a:noFill/>
          <a:ln w="66675" cap="flat" cmpd="sng" algn="ctr">
            <a:solidFill>
              <a:srgbClr val="FF0000"/>
            </a:solidFill>
            <a:prstDash val="solid"/>
            <a:round/>
            <a:headEnd type="triangle" w="med" len="med"/>
            <a:tailEnd type="none"/>
          </a:ln>
          <a:effectLst/>
        </p:spPr>
      </p:cxnSp>
      <p:sp>
        <p:nvSpPr>
          <p:cNvPr id="9" name="Oval 8"/>
          <p:cNvSpPr/>
          <p:nvPr/>
        </p:nvSpPr>
        <p:spPr bwMode="auto">
          <a:xfrm>
            <a:off x="3581400" y="4572000"/>
            <a:ext cx="3886200" cy="1143000"/>
          </a:xfrm>
          <a:prstGeom prst="ellipse">
            <a:avLst/>
          </a:prstGeom>
          <a:noFill/>
          <a:ln w="666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Rectangle 2"/>
          <p:cNvSpPr txBox="1">
            <a:spLocks noChangeArrowheads="1"/>
          </p:cNvSpPr>
          <p:nvPr/>
        </p:nvSpPr>
        <p:spPr bwMode="auto">
          <a:xfrm>
            <a:off x="190500" y="289514"/>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Consistency Checks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1"/>
            <a:ext cx="8534400" cy="838200"/>
          </a:xfrm>
        </p:spPr>
        <p:txBody>
          <a:bodyPr/>
          <a:lstStyle/>
          <a:p>
            <a:pPr>
              <a:defRPr/>
            </a:pPr>
            <a:r>
              <a:rPr lang="en-US" u="none" dirty="0"/>
              <a:t>Dose of </a:t>
            </a:r>
            <a:r>
              <a:rPr lang="en-US" b="1" u="none" dirty="0">
                <a:effectLst>
                  <a:outerShdw blurRad="38100" dist="38100" dir="2700000" algn="tl">
                    <a:srgbClr val="000000">
                      <a:alpha val="43137"/>
                    </a:srgbClr>
                  </a:outerShdw>
                </a:effectLst>
                <a:latin typeface="Brush Script MT" pitchFamily="66" charset="0"/>
              </a:rPr>
              <a:t>Reality:</a:t>
            </a:r>
            <a:r>
              <a:rPr lang="en-US" sz="2800" u="none" dirty="0"/>
              <a:t> </a:t>
            </a:r>
            <a:endParaRPr lang="en-CA" sz="2800" b="1" u="none" dirty="0">
              <a:effectLst>
                <a:outerShdw blurRad="38100" dist="38100" dir="2700000" algn="tl">
                  <a:srgbClr val="000000">
                    <a:alpha val="43137"/>
                  </a:srgbClr>
                </a:outerShdw>
              </a:effectLst>
            </a:endParaRPr>
          </a:p>
        </p:txBody>
      </p:sp>
      <p:sp>
        <p:nvSpPr>
          <p:cNvPr id="11277" name="灯片编号占位符 2"/>
          <p:cNvSpPr>
            <a:spLocks noGrp="1"/>
          </p:cNvSpPr>
          <p:nvPr>
            <p:ph type="sldNum" sz="quarter" idx="12"/>
          </p:nvPr>
        </p:nvSpPr>
        <p:spPr>
          <a:xfrm>
            <a:off x="8572500" y="6267450"/>
            <a:ext cx="457200" cy="457200"/>
          </a:xfrm>
          <a:noFill/>
        </p:spPr>
        <p:txBody>
          <a:bodyPr/>
          <a:lstStyle/>
          <a:p>
            <a:fld id="{4C4D85A3-05E0-4770-A24A-081A135505C8}" type="slidenum">
              <a:rPr lang="zh-CN" altLang="en-US" sz="1800" smtClean="0">
                <a:ea typeface="SimSun" pitchFamily="2" charset="-122"/>
              </a:rPr>
            </a:fld>
            <a:endParaRPr lang="en-US" altLang="zh-CN" sz="1800">
              <a:ea typeface="SimSun" pitchFamily="2" charset="-122"/>
            </a:endParaRPr>
          </a:p>
        </p:txBody>
      </p:sp>
      <p:pic>
        <p:nvPicPr>
          <p:cNvPr id="2050" name="Picture 2" descr="http://t1.gstatic.com/images?q=tbn:sBvttaKygEp-RM:http://cache1.asset-cache.net/xc/78427965.jpg%3Fv%3D1%26c%3DNewsMaker%26k%3D2%26d%3DB76A55A3BFD3C6A030B22E60A46BCFB6E30A760B0D811297"/>
          <p:cNvPicPr>
            <a:picLocks noChangeAspect="1" noChangeArrowheads="1"/>
          </p:cNvPicPr>
          <p:nvPr/>
        </p:nvPicPr>
        <p:blipFill>
          <a:blip r:embed="rId1"/>
          <a:srcRect/>
          <a:stretch>
            <a:fillRect/>
          </a:stretch>
        </p:blipFill>
        <p:spPr bwMode="auto">
          <a:xfrm>
            <a:off x="2362200" y="1524000"/>
            <a:ext cx="3505200" cy="2514600"/>
          </a:xfrm>
          <a:prstGeom prst="rect">
            <a:avLst/>
          </a:prstGeom>
          <a:noFill/>
        </p:spPr>
      </p:pic>
      <p:sp>
        <p:nvSpPr>
          <p:cNvPr id="18" name="Title 1"/>
          <p:cNvSpPr txBox="1"/>
          <p:nvPr/>
        </p:nvSpPr>
        <p:spPr bwMode="auto">
          <a:xfrm>
            <a:off x="2781300" y="4038600"/>
            <a:ext cx="2667000" cy="838200"/>
          </a:xfrm>
          <a:prstGeom prst="rect">
            <a:avLst/>
          </a:prstGeom>
          <a:noFill/>
          <a:ln w="9525">
            <a:noFill/>
            <a:miter lim="800000"/>
          </a:ln>
        </p:spPr>
        <p:txBody>
          <a:bodyPr vert="horz" wrap="square" lIns="91440" tIns="45720" rIns="91440" bIns="45720" numCol="1" anchor="ctr" anchorCtr="0" compatLnSpc="1"/>
          <a:lstStyle/>
          <a:p>
            <a:pPr lvl="0">
              <a:spcBef>
                <a:spcPct val="0"/>
              </a:spcBef>
              <a:buClrTx/>
              <a:buSzTx/>
              <a:defRPr/>
            </a:pPr>
            <a:r>
              <a:rPr lang="en-US" altLang="en-US" sz="2800" b="1" kern="0" dirty="0">
                <a:solidFill>
                  <a:schemeClr val="accent2"/>
                </a:solidFill>
                <a:latin typeface="Times New Roman" pitchFamily="18" charset="0"/>
                <a:ea typeface="SimSun" pitchFamily="2" charset="-122"/>
                <a:cs typeface="Times New Roman" pitchFamily="18" charset="0"/>
              </a:rPr>
              <a:t>Walk-in Clinic </a:t>
            </a:r>
            <a:endParaRPr kumimoji="0" lang="en-CA" altLang="en-US" sz="2800" b="1"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
        <p:nvSpPr>
          <p:cNvPr id="19" name="AutoShape 9"/>
          <p:cNvSpPr>
            <a:spLocks noChangeArrowheads="1"/>
          </p:cNvSpPr>
          <p:nvPr/>
        </p:nvSpPr>
        <p:spPr bwMode="auto">
          <a:xfrm>
            <a:off x="4838700" y="76201"/>
            <a:ext cx="3733800" cy="1904999"/>
          </a:xfrm>
          <a:prstGeom prst="cloudCallout">
            <a:avLst>
              <a:gd name="adj1" fmla="val -76990"/>
              <a:gd name="adj2" fmla="val 61624"/>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Where is his patient record?</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2" name="Picture 4" descr="http://t1.gstatic.com/images?q=tbn:plbhav6r3O9keM:http://i29.tinypic.com/9aqt74.jpg"/>
          <p:cNvPicPr>
            <a:picLocks noChangeAspect="1" noChangeArrowheads="1"/>
          </p:cNvPicPr>
          <p:nvPr/>
        </p:nvPicPr>
        <p:blipFill>
          <a:blip r:embed="rId2"/>
          <a:srcRect/>
          <a:stretch>
            <a:fillRect/>
          </a:stretch>
        </p:blipFill>
        <p:spPr bwMode="auto">
          <a:xfrm>
            <a:off x="693737" y="5162549"/>
            <a:ext cx="1076325" cy="1104901"/>
          </a:xfrm>
          <a:prstGeom prst="rect">
            <a:avLst/>
          </a:prstGeom>
          <a:noFill/>
        </p:spPr>
      </p:pic>
      <p:sp>
        <p:nvSpPr>
          <p:cNvPr id="21" name="AutoShape 9"/>
          <p:cNvSpPr>
            <a:spLocks noChangeArrowheads="1"/>
          </p:cNvSpPr>
          <p:nvPr/>
        </p:nvSpPr>
        <p:spPr bwMode="auto">
          <a:xfrm>
            <a:off x="2971800" y="5162549"/>
            <a:ext cx="3810000" cy="1162051"/>
          </a:xfrm>
          <a:prstGeom prst="cloudCallout">
            <a:avLst>
              <a:gd name="adj1" fmla="val -80590"/>
              <a:gd name="adj2" fmla="val 15722"/>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 don’t feel good!</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4" name="Picture 6" descr="http://www.tcvim.org/images/charts.jpg"/>
          <p:cNvPicPr>
            <a:picLocks noChangeAspect="1" noChangeArrowheads="1"/>
          </p:cNvPicPr>
          <p:nvPr/>
        </p:nvPicPr>
        <p:blipFill>
          <a:blip r:embed="rId3"/>
          <a:srcRect/>
          <a:stretch>
            <a:fillRect/>
          </a:stretch>
        </p:blipFill>
        <p:spPr bwMode="auto">
          <a:xfrm>
            <a:off x="2209800" y="1200150"/>
            <a:ext cx="4048125" cy="2914650"/>
          </a:xfrm>
          <a:prstGeom prst="rect">
            <a:avLst/>
          </a:prstGeom>
          <a:noFill/>
        </p:spPr>
      </p:pic>
      <p:sp>
        <p:nvSpPr>
          <p:cNvPr id="24" name="Title 1"/>
          <p:cNvSpPr txBox="1"/>
          <p:nvPr/>
        </p:nvSpPr>
        <p:spPr bwMode="auto">
          <a:xfrm>
            <a:off x="6553200" y="2667000"/>
            <a:ext cx="2362200" cy="8382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defRPr/>
            </a:pPr>
            <a:r>
              <a:rPr lang="en-US"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Last name, First name</a:t>
            </a:r>
            <a:endParaRPr kumimoji="0" lang="en-CA" altLang="en-US" sz="2800" b="1" i="0"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checkerboard(across)">
                                      <p:cBhvr>
                                        <p:cTn id="7" dur="500"/>
                                        <p:tgtEl>
                                          <p:spTgt spid="205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heckerboard(across)">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xit" presetSubtype="10" fill="hold" nodeType="clickEffect">
                                  <p:stCondLst>
                                    <p:cond delay="0"/>
                                  </p:stCondLst>
                                  <p:childTnLst>
                                    <p:animEffect transition="out" filter="checkerboard(across)">
                                      <p:cBhvr>
                                        <p:cTn id="14" dur="500"/>
                                        <p:tgtEl>
                                          <p:spTgt spid="2054"/>
                                        </p:tgtEl>
                                      </p:cBhvr>
                                    </p:animEffect>
                                    <p:set>
                                      <p:cBhvr>
                                        <p:cTn id="15" dur="1" fill="hold">
                                          <p:stCondLst>
                                            <p:cond delay="499"/>
                                          </p:stCondLst>
                                        </p:cTn>
                                        <p:tgtEl>
                                          <p:spTgt spid="2054"/>
                                        </p:tgtEl>
                                        <p:attrNameLst>
                                          <p:attrName>style.visibility</p:attrName>
                                        </p:attrNameLst>
                                      </p:cBhvr>
                                      <p:to>
                                        <p:strVal val="hidden"/>
                                      </p:to>
                                    </p:set>
                                  </p:childTnLst>
                                </p:cTn>
                              </p:par>
                              <p:par>
                                <p:cTn id="16" presetID="5" presetClass="entr" presetSubtype="1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checkerboard(across)">
                                      <p:cBhvr>
                                        <p:cTn id="18" dur="500"/>
                                        <p:tgtEl>
                                          <p:spTgt spid="2050"/>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checkerboard(across)">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checkerboard(across)">
                                      <p:cBhvr>
                                        <p:cTn id="26" dur="500"/>
                                        <p:tgtEl>
                                          <p:spTgt spid="24"/>
                                        </p:tgtEl>
                                      </p:cBhvr>
                                    </p:animEffect>
                                  </p:childTnLst>
                                </p:cTn>
                              </p:par>
                              <p:par>
                                <p:cTn id="27" presetID="49" presetClass="entr" presetSubtype="0" repeatCount="3000" decel="100000" fill="hold" grpId="1"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fltVal val="0"/>
                                          </p:val>
                                        </p:tav>
                                        <p:tav tm="100000">
                                          <p:val>
                                            <p:strVal val="#ppt_w"/>
                                          </p:val>
                                        </p:tav>
                                      </p:tavLst>
                                    </p:anim>
                                    <p:anim calcmode="lin" valueType="num">
                                      <p:cBhvr>
                                        <p:cTn id="30" dur="1000" fill="hold"/>
                                        <p:tgtEl>
                                          <p:spTgt spid="24"/>
                                        </p:tgtEl>
                                        <p:attrNameLst>
                                          <p:attrName>ppt_h</p:attrName>
                                        </p:attrNameLst>
                                      </p:cBhvr>
                                      <p:tavLst>
                                        <p:tav tm="0">
                                          <p:val>
                                            <p:fltVal val="0"/>
                                          </p:val>
                                        </p:tav>
                                        <p:tav tm="100000">
                                          <p:val>
                                            <p:strVal val="#ppt_h"/>
                                          </p:val>
                                        </p:tav>
                                      </p:tavLst>
                                    </p:anim>
                                    <p:anim calcmode="lin" valueType="num">
                                      <p:cBhvr>
                                        <p:cTn id="31" dur="1000" fill="hold"/>
                                        <p:tgtEl>
                                          <p:spTgt spid="24"/>
                                        </p:tgtEl>
                                        <p:attrNameLst>
                                          <p:attrName>style.rotation</p:attrName>
                                        </p:attrNameLst>
                                      </p:cBhvr>
                                      <p:tavLst>
                                        <p:tav tm="0">
                                          <p:val>
                                            <p:fltVal val="360"/>
                                          </p:val>
                                        </p:tav>
                                        <p:tav tm="100000">
                                          <p:val>
                                            <p:fltVal val="0"/>
                                          </p:val>
                                        </p:tav>
                                      </p:tavLst>
                                    </p:anim>
                                    <p:animEffect transition="in" filter="fade">
                                      <p:cBhvr>
                                        <p:cTn id="3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4" grpId="0"/>
      <p:bldP spid="2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7" name="Rectangle 3"/>
          <p:cNvSpPr txBox="1">
            <a:spLocks noChangeArrowheads="1"/>
          </p:cNvSpPr>
          <p:nvPr/>
        </p:nvSpPr>
        <p:spPr bwMode="auto">
          <a:xfrm>
            <a:off x="228600" y="1676400"/>
            <a:ext cx="8534400" cy="2196406"/>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kern="0" dirty="0">
                <a:latin typeface="Times New Roman" pitchFamily="18" charset="0"/>
                <a:cs typeface="Times New Roman" pitchFamily="18" charset="0"/>
              </a:rPr>
              <a:t>Another check examines each of the data units that are listed as damaged. Any data unit that is in the damaged list should have zeros in it. Any non-zero data should be examined because it could be data that was hidden by the user.</a:t>
            </a:r>
            <a:endParaRPr lang="en-US" sz="2800" kern="0" dirty="0">
              <a:latin typeface="Times New Roman" pitchFamily="18" charset="0"/>
              <a:cs typeface="Times New Roman" pitchFamily="18" charset="0"/>
            </a:endParaRPr>
          </a:p>
        </p:txBody>
      </p:sp>
      <p:pic>
        <p:nvPicPr>
          <p:cNvPr id="72706" name="Picture 2" descr="http://i-data-recovery.com/wp-content/uploads/2010/10/datarecovery7.jpg"/>
          <p:cNvPicPr>
            <a:picLocks noChangeAspect="1" noChangeArrowheads="1"/>
          </p:cNvPicPr>
          <p:nvPr/>
        </p:nvPicPr>
        <p:blipFill>
          <a:blip r:embed="rId1"/>
          <a:srcRect/>
          <a:stretch>
            <a:fillRect/>
          </a:stretch>
        </p:blipFill>
        <p:spPr bwMode="auto">
          <a:xfrm>
            <a:off x="5947848" y="4343400"/>
            <a:ext cx="2046802" cy="1219200"/>
          </a:xfrm>
          <a:prstGeom prst="rect">
            <a:avLst/>
          </a:prstGeom>
          <a:noFill/>
        </p:spPr>
      </p:pic>
      <p:sp>
        <p:nvSpPr>
          <p:cNvPr id="6" name="Rectangle 4"/>
          <p:cNvSpPr>
            <a:spLocks noChangeArrowheads="1"/>
          </p:cNvSpPr>
          <p:nvPr/>
        </p:nvSpPr>
        <p:spPr bwMode="auto">
          <a:xfrm>
            <a:off x="990600" y="4495800"/>
            <a:ext cx="5029200" cy="914400"/>
          </a:xfrm>
          <a:prstGeom prst="rect">
            <a:avLst/>
          </a:prstGeom>
          <a:solidFill>
            <a:schemeClr val="accent1"/>
          </a:solidFill>
          <a:ln w="9525">
            <a:solidFill>
              <a:schemeClr val="tx1"/>
            </a:solidFill>
            <a:miter lim="800000"/>
          </a:ln>
        </p:spPr>
        <p:txBody>
          <a:bodyPr wrap="none" anchor="ctr"/>
          <a:lstStyle/>
          <a:p>
            <a:pPr algn="ctr"/>
            <a:r>
              <a:rPr lang="en-US" sz="2800" dirty="0">
                <a:latin typeface="Times New Roman" pitchFamily="18" charset="0"/>
                <a:cs typeface="Times New Roman" pitchFamily="18" charset="0"/>
              </a:rPr>
              <a:t>Damaged</a:t>
            </a:r>
            <a:endParaRPr lang="en-US" sz="2800" dirty="0">
              <a:latin typeface="Times New Roman" pitchFamily="18" charset="0"/>
              <a:cs typeface="Times New Roman" pitchFamily="18" charset="0"/>
            </a:endParaRPr>
          </a:p>
          <a:p>
            <a:pPr algn="ctr"/>
            <a:r>
              <a:rPr lang="en-US" sz="2800" dirty="0">
                <a:latin typeface="Times New Roman" pitchFamily="18" charset="0"/>
                <a:cs typeface="Times New Roman" pitchFamily="18" charset="0"/>
              </a:rPr>
              <a:t>may not be damaged</a:t>
            </a:r>
            <a:endParaRPr lang="en-US" sz="2800" dirty="0">
              <a:latin typeface="Times New Roman" pitchFamily="18" charset="0"/>
              <a:cs typeface="Times New Roman" pitchFamily="18" charset="0"/>
            </a:endParaRPr>
          </a:p>
        </p:txBody>
      </p:sp>
      <p:sp>
        <p:nvSpPr>
          <p:cNvPr id="8" name="Rectangle 2"/>
          <p:cNvSpPr txBox="1">
            <a:spLocks noChangeArrowheads="1"/>
          </p:cNvSpPr>
          <p:nvPr/>
        </p:nvSpPr>
        <p:spPr bwMode="auto">
          <a:xfrm>
            <a:off x="190500" y="476071"/>
            <a:ext cx="85725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Consistency Checks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7" name="Text Box 5"/>
          <p:cNvSpPr txBox="1">
            <a:spLocks noChangeArrowheads="1"/>
          </p:cNvSpPr>
          <p:nvPr/>
        </p:nvSpPr>
        <p:spPr bwMode="auto">
          <a:xfrm>
            <a:off x="762000" y="1600199"/>
            <a:ext cx="7086600" cy="3650397"/>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Data Carving or File Carving</a:t>
            </a:r>
            <a:endParaRPr lang="en-US" sz="2800" b="1" dirty="0">
              <a:solidFill>
                <a:schemeClr val="accent2"/>
              </a:solidFill>
              <a:latin typeface="Times New Roman" pitchFamily="18" charset="0"/>
              <a:cs typeface="Times New Roman" pitchFamily="18" charset="0"/>
            </a:endParaRPr>
          </a:p>
          <a:p>
            <a:pPr algn="just">
              <a:spcBef>
                <a:spcPct val="0"/>
              </a:spcBef>
              <a:buClrTx/>
              <a:buSzTx/>
            </a:pPr>
            <a:endParaRPr lang="en-US" sz="2800" b="1" dirty="0">
              <a:solidFill>
                <a:schemeClr val="accent2"/>
              </a:solidFill>
            </a:endParaRPr>
          </a:p>
          <a:p>
            <a:pPr algn="just">
              <a:spcBef>
                <a:spcPct val="0"/>
              </a:spcBef>
              <a:buClrTx/>
              <a:buSzTx/>
            </a:pPr>
            <a:endParaRPr lang="en-US" sz="2800" b="1" dirty="0">
              <a:solidFill>
                <a:schemeClr val="accent2"/>
              </a:solidFill>
            </a:endParaRPr>
          </a:p>
          <a:p>
            <a:pPr algn="just">
              <a:spcBef>
                <a:spcPct val="0"/>
              </a:spcBef>
              <a:buClrTx/>
              <a:buSzTx/>
            </a:pPr>
            <a:endParaRPr lang="en-US" sz="2800" b="1" dirty="0">
              <a:solidFill>
                <a:schemeClr val="accent2"/>
              </a:solidFill>
            </a:endParaRPr>
          </a:p>
          <a:p>
            <a:pPr algn="just">
              <a:spcBef>
                <a:spcPct val="0"/>
              </a:spcBef>
              <a:buClrTx/>
              <a:buSzTx/>
            </a:pPr>
            <a:endParaRPr lang="en-US" sz="2800" b="1" dirty="0">
              <a:solidFill>
                <a:schemeClr val="accent2"/>
              </a:solidFill>
            </a:endParaRPr>
          </a:p>
          <a:p>
            <a:pPr algn="just">
              <a:spcBef>
                <a:spcPct val="0"/>
              </a:spcBef>
              <a:buClrTx/>
              <a:buSzTx/>
            </a:pPr>
            <a:endParaRPr lang="en-US" sz="2800" b="1" dirty="0">
              <a:solidFill>
                <a:schemeClr val="accent2"/>
              </a:solidFill>
            </a:endParaRPr>
          </a:p>
          <a:p>
            <a:pPr algn="just">
              <a:spcBef>
                <a:spcPct val="0"/>
              </a:spcBef>
              <a:buClrTx/>
              <a:buSzTx/>
            </a:pPr>
            <a:endParaRPr lang="en-US" sz="2800" b="1" dirty="0">
              <a:solidFill>
                <a:schemeClr val="accent2"/>
              </a:solidFill>
            </a:endParaRPr>
          </a:p>
          <a:p>
            <a:pPr algn="just">
              <a:spcBef>
                <a:spcPct val="0"/>
              </a:spcBef>
              <a:buClrTx/>
              <a:buSzTx/>
            </a:pPr>
            <a:endParaRPr lang="en-US" sz="2800" b="1" dirty="0">
              <a:solidFill>
                <a:schemeClr val="accent2"/>
              </a:solidFill>
            </a:endParaRPr>
          </a:p>
        </p:txBody>
      </p:sp>
      <p:pic>
        <p:nvPicPr>
          <p:cNvPr id="9218" name="Picture 2"/>
          <p:cNvPicPr>
            <a:picLocks noChangeAspect="1" noChangeArrowheads="1"/>
          </p:cNvPicPr>
          <p:nvPr/>
        </p:nvPicPr>
        <p:blipFill>
          <a:blip r:embed="rId1"/>
          <a:srcRect/>
          <a:stretch>
            <a:fillRect/>
          </a:stretch>
        </p:blipFill>
        <p:spPr bwMode="auto">
          <a:xfrm>
            <a:off x="1852613" y="2719388"/>
            <a:ext cx="6910387" cy="2005012"/>
          </a:xfrm>
          <a:prstGeom prst="rect">
            <a:avLst/>
          </a:prstGeom>
          <a:noFill/>
          <a:ln w="9525">
            <a:noFill/>
            <a:miter lim="800000"/>
            <a:headEnd/>
            <a:tailEnd/>
          </a:ln>
          <a:effectLst/>
        </p:spPr>
      </p:pic>
      <p:sp>
        <p:nvSpPr>
          <p:cNvPr id="6" name="Text Box 5"/>
          <p:cNvSpPr txBox="1">
            <a:spLocks noChangeArrowheads="1"/>
          </p:cNvSpPr>
          <p:nvPr/>
        </p:nvSpPr>
        <p:spPr bwMode="auto">
          <a:xfrm>
            <a:off x="1447800" y="4419600"/>
            <a:ext cx="7543800" cy="830997"/>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latin typeface="Times New Roman" pitchFamily="18" charset="0"/>
                <a:cs typeface="Times New Roman" pitchFamily="18" charset="0"/>
              </a:rPr>
              <a:t>Blocks of raw data that can be carved to find a JPEG picture in sectors 902 to 905.</a:t>
            </a:r>
            <a:endParaRPr lang="en-US" b="1" dirty="0">
              <a:solidFill>
                <a:schemeClr val="accent2"/>
              </a:solidFill>
              <a:latin typeface="Times New Roman" pitchFamily="18" charset="0"/>
              <a:cs typeface="Times New Roman" pitchFamily="18" charset="0"/>
            </a:endParaRPr>
          </a:p>
        </p:txBody>
      </p:sp>
      <p:pic>
        <p:nvPicPr>
          <p:cNvPr id="84994" name="Picture 2" descr="(GIF)"/>
          <p:cNvPicPr>
            <a:picLocks noChangeAspect="1" noChangeArrowheads="1"/>
          </p:cNvPicPr>
          <p:nvPr/>
        </p:nvPicPr>
        <p:blipFill>
          <a:blip r:embed="rId2"/>
          <a:srcRect/>
          <a:stretch>
            <a:fillRect/>
          </a:stretch>
        </p:blipFill>
        <p:spPr bwMode="auto">
          <a:xfrm>
            <a:off x="155575" y="3127375"/>
            <a:ext cx="1292225" cy="1292225"/>
          </a:xfrm>
          <a:prstGeom prst="rect">
            <a:avLst/>
          </a:prstGeom>
          <a:noFill/>
        </p:spPr>
      </p:pic>
      <p:sp>
        <p:nvSpPr>
          <p:cNvPr id="8" name="Rectangle 2"/>
          <p:cNvSpPr txBox="1">
            <a:spLocks noChangeArrowheads="1"/>
          </p:cNvSpPr>
          <p:nvPr/>
        </p:nvSpPr>
        <p:spPr bwMode="auto">
          <a:xfrm>
            <a:off x="952500" y="289514"/>
            <a:ext cx="81153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Carving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checkerboard(across)">
                                      <p:cBhvr>
                                        <p:cTn id="7"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7" name="Text Box 5"/>
          <p:cNvSpPr txBox="1">
            <a:spLocks noChangeArrowheads="1"/>
          </p:cNvSpPr>
          <p:nvPr/>
        </p:nvSpPr>
        <p:spPr bwMode="auto">
          <a:xfrm>
            <a:off x="754743" y="1447800"/>
            <a:ext cx="8001000" cy="3539430"/>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File Type Sorting: </a:t>
            </a:r>
            <a:r>
              <a:rPr lang="en-US" sz="2800" dirty="0">
                <a:solidFill>
                  <a:schemeClr val="accent2"/>
                </a:solidFill>
                <a:latin typeface="Times New Roman" pitchFamily="18" charset="0"/>
                <a:cs typeface="Times New Roman" pitchFamily="18" charset="0"/>
              </a:rPr>
              <a:t>File type can also be used to organize the files in a file system. If the investigation is looking for a specific type of data, an investigator can sort the files based on their content structure. Note that many file types have unique content structure.</a:t>
            </a:r>
            <a:endParaRPr lang="en-US" sz="2800" dirty="0">
              <a:solidFill>
                <a:schemeClr val="accent2"/>
              </a:solidFill>
              <a:latin typeface="Times New Roman" pitchFamily="18" charset="0"/>
              <a:cs typeface="Times New Roman" pitchFamily="18" charset="0"/>
            </a:endParaRPr>
          </a:p>
          <a:p>
            <a:pPr algn="just">
              <a:spcBef>
                <a:spcPct val="0"/>
              </a:spcBef>
              <a:buClrTx/>
              <a:buSzTx/>
              <a:buFont typeface="Wingdings" panose="05000000000000000000" pitchFamily="2" charset="2"/>
              <a:buChar char="q"/>
            </a:pPr>
            <a:r>
              <a:rPr lang="en-US" sz="2800" dirty="0">
                <a:solidFill>
                  <a:schemeClr val="accent2"/>
                </a:solidFill>
                <a:latin typeface="Times New Roman" pitchFamily="18" charset="0"/>
                <a:cs typeface="Times New Roman" pitchFamily="18" charset="0"/>
              </a:rPr>
              <a:t>Note that File Type Sorting can also be done using the file name extension. </a:t>
            </a:r>
            <a:endParaRPr lang="en-US" sz="2800" dirty="0">
              <a:solidFill>
                <a:schemeClr val="accent2"/>
              </a:solidFill>
              <a:latin typeface="Times New Roman" pitchFamily="18" charset="0"/>
              <a:cs typeface="Times New Roman" pitchFamily="18" charset="0"/>
            </a:endParaRPr>
          </a:p>
          <a:p>
            <a:pPr marL="457200" indent="-457200" algn="just">
              <a:spcBef>
                <a:spcPct val="0"/>
              </a:spcBef>
              <a:buClrTx/>
              <a:buSzTx/>
              <a:buFont typeface="Wingdings" panose="05000000000000000000" pitchFamily="2" charset="2"/>
              <a:buChar char="v"/>
            </a:pPr>
            <a:r>
              <a:rPr lang="en-US" sz="2800" dirty="0">
                <a:solidFill>
                  <a:schemeClr val="accent2"/>
                </a:solidFill>
                <a:latin typeface="Times New Roman" pitchFamily="18" charset="0"/>
                <a:cs typeface="Times New Roman" pitchFamily="18" charset="0"/>
              </a:rPr>
              <a:t>However, it can be easily cheated.</a:t>
            </a:r>
            <a:endParaRPr lang="en-US" sz="2800" dirty="0">
              <a:solidFill>
                <a:schemeClr val="accent2"/>
              </a:solidFill>
              <a:latin typeface="Times New Roman" pitchFamily="18" charset="0"/>
              <a:cs typeface="Times New Roman" pitchFamily="18" charset="0"/>
            </a:endParaRPr>
          </a:p>
        </p:txBody>
      </p:sp>
      <p:sp>
        <p:nvSpPr>
          <p:cNvPr id="8" name="Rectangle 2"/>
          <p:cNvSpPr txBox="1">
            <a:spLocks noChangeArrowheads="1"/>
          </p:cNvSpPr>
          <p:nvPr/>
        </p:nvSpPr>
        <p:spPr bwMode="auto">
          <a:xfrm>
            <a:off x="952500" y="289514"/>
            <a:ext cx="81153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Type Sorting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100">
                <a:solidFill>
                  <a:schemeClr val="tx1"/>
                </a:solidFill>
                <a:latin typeface="Comic Sans MS" pitchFamily="66" charset="0"/>
              </a:defRPr>
            </a:lvl1pPr>
            <a:lvl2pPr marL="557530" indent="-214630">
              <a:spcBef>
                <a:spcPct val="20000"/>
              </a:spcBef>
              <a:buClr>
                <a:schemeClr val="accent2"/>
              </a:buClr>
              <a:buSzPct val="75000"/>
              <a:buFont typeface="Wingdings" panose="05000000000000000000" pitchFamily="2" charset="2"/>
              <a:buChar char="v"/>
              <a:defRPr sz="1800">
                <a:solidFill>
                  <a:schemeClr val="tx1"/>
                </a:solidFill>
                <a:latin typeface="Comic Sans MS" pitchFamily="66" charset="0"/>
              </a:defRPr>
            </a:lvl2pPr>
            <a:lvl3pPr marL="857250" indent="-171450">
              <a:spcBef>
                <a:spcPct val="20000"/>
              </a:spcBef>
              <a:buChar char="•"/>
              <a:defRPr sz="1500">
                <a:solidFill>
                  <a:schemeClr val="tx1"/>
                </a:solidFill>
                <a:latin typeface="Comic Sans MS" pitchFamily="66" charset="0"/>
              </a:defRPr>
            </a:lvl3pPr>
            <a:lvl4pPr marL="1200150" indent="-171450">
              <a:spcBef>
                <a:spcPct val="20000"/>
              </a:spcBef>
              <a:buChar char="–"/>
              <a:defRPr sz="1500">
                <a:solidFill>
                  <a:schemeClr val="tx1"/>
                </a:solidFill>
                <a:latin typeface="Times New Roman" pitchFamily="18" charset="0"/>
              </a:defRPr>
            </a:lvl4pPr>
            <a:lvl5pPr marL="1543050" indent="-171450">
              <a:spcBef>
                <a:spcPct val="20000"/>
              </a:spcBef>
              <a:buChar char="»"/>
              <a:defRPr sz="1500">
                <a:solidFill>
                  <a:schemeClr val="tx1"/>
                </a:solidFill>
                <a:latin typeface="Times New Roman" pitchFamily="18" charset="0"/>
              </a:defRPr>
            </a:lvl5pPr>
            <a:lvl6pPr marL="1885950" indent="-171450" eaLnBrk="0" fontAlgn="base" hangingPunct="0">
              <a:spcBef>
                <a:spcPct val="20000"/>
              </a:spcBef>
              <a:spcAft>
                <a:spcPct val="0"/>
              </a:spcAft>
              <a:buChar char="»"/>
              <a:defRPr sz="1500">
                <a:solidFill>
                  <a:schemeClr val="tx1"/>
                </a:solidFill>
                <a:latin typeface="Times New Roman" pitchFamily="18" charset="0"/>
              </a:defRPr>
            </a:lvl6pPr>
            <a:lvl7pPr marL="2228850" indent="-171450" eaLnBrk="0" fontAlgn="base" hangingPunct="0">
              <a:spcBef>
                <a:spcPct val="20000"/>
              </a:spcBef>
              <a:spcAft>
                <a:spcPct val="0"/>
              </a:spcAft>
              <a:buChar char="»"/>
              <a:defRPr sz="1500">
                <a:solidFill>
                  <a:schemeClr val="tx1"/>
                </a:solidFill>
                <a:latin typeface="Times New Roman" pitchFamily="18" charset="0"/>
              </a:defRPr>
            </a:lvl7pPr>
            <a:lvl8pPr marL="2571750" indent="-171450" eaLnBrk="0" fontAlgn="base" hangingPunct="0">
              <a:spcBef>
                <a:spcPct val="20000"/>
              </a:spcBef>
              <a:spcAft>
                <a:spcPct val="0"/>
              </a:spcAft>
              <a:buChar char="»"/>
              <a:defRPr sz="1500">
                <a:solidFill>
                  <a:schemeClr val="tx1"/>
                </a:solidFill>
                <a:latin typeface="Times New Roman" pitchFamily="18" charset="0"/>
              </a:defRPr>
            </a:lvl8pPr>
            <a:lvl9pPr marL="2914650" indent="-171450" eaLnBrk="0" fontAlgn="base" hangingPunct="0">
              <a:spcBef>
                <a:spcPct val="20000"/>
              </a:spcBef>
              <a:spcAft>
                <a:spcPct val="0"/>
              </a:spcAft>
              <a:buChar char="»"/>
              <a:defRPr sz="1500">
                <a:solidFill>
                  <a:schemeClr val="tx1"/>
                </a:solidFill>
                <a:latin typeface="Times New Roman" pitchFamily="18" charset="0"/>
              </a:defRPr>
            </a:lvl9pPr>
          </a:lstStyle>
          <a:p>
            <a:pPr>
              <a:spcBef>
                <a:spcPct val="0"/>
              </a:spcBef>
              <a:buClrTx/>
              <a:buSzTx/>
              <a:buFontTx/>
              <a:buNone/>
            </a:pPr>
            <a:fld id="{F38CDE47-EE62-417A-B01E-45B6F9749290}" type="slidenum">
              <a:rPr lang="en-US" altLang="en-US" sz="1050">
                <a:latin typeface="Times New Roman" pitchFamily="18" charset="0"/>
              </a:rPr>
            </a:fld>
            <a:endParaRPr lang="en-US" altLang="en-US" sz="1050">
              <a:latin typeface="Times New Roman" pitchFamily="18" charset="0"/>
            </a:endParaRPr>
          </a:p>
        </p:txBody>
      </p:sp>
      <p:sp>
        <p:nvSpPr>
          <p:cNvPr id="6" name="Title 1"/>
          <p:cNvSpPr txBox="1"/>
          <p:nvPr/>
        </p:nvSpPr>
        <p:spPr bwMode="auto">
          <a:xfrm>
            <a:off x="322891" y="628651"/>
            <a:ext cx="6400800" cy="628650"/>
          </a:xfrm>
          <a:prstGeom prst="rect">
            <a:avLst/>
          </a:prstGeom>
          <a:noFill/>
          <a:ln w="9525">
            <a:noFill/>
            <a:miter lim="800000"/>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None/>
              <a:defRPr/>
            </a:pPr>
            <a:r>
              <a:rPr lang="en-US" sz="3000" b="1" dirty="0">
                <a:solidFill>
                  <a:schemeClr val="accent6"/>
                </a:solidFill>
                <a:effectLst>
                  <a:outerShdw blurRad="38100" dist="38100" dir="2700000" algn="tl">
                    <a:srgbClr val="000000">
                      <a:alpha val="43137"/>
                    </a:srgbClr>
                  </a:outerShdw>
                </a:effectLst>
              </a:rPr>
              <a:t>Dose of </a:t>
            </a:r>
            <a:r>
              <a:rPr lang="en-US" sz="3000" b="1" dirty="0">
                <a:effectLst>
                  <a:outerShdw blurRad="38100" dist="38100" dir="2700000" algn="tl">
                    <a:srgbClr val="000000">
                      <a:alpha val="43137"/>
                    </a:srgbClr>
                  </a:outerShdw>
                </a:effectLst>
                <a:latin typeface="Brush Script MT" pitchFamily="66" charset="0"/>
              </a:rPr>
              <a:t>Reality</a:t>
            </a:r>
            <a:endParaRPr lang="en-CA" sz="3000" b="1" dirty="0">
              <a:effectLst>
                <a:outerShdw blurRad="38100" dist="38100" dir="2700000" algn="tl">
                  <a:srgbClr val="000000">
                    <a:alpha val="43137"/>
                  </a:srgbClr>
                </a:outerShdw>
              </a:effectLst>
              <a:latin typeface="Brush Script MT" pitchFamily="66" charset="0"/>
            </a:endParaRPr>
          </a:p>
        </p:txBody>
      </p:sp>
      <p:sp>
        <p:nvSpPr>
          <p:cNvPr id="8" name="Title 3"/>
          <p:cNvSpPr txBox="1"/>
          <p:nvPr/>
        </p:nvSpPr>
        <p:spPr>
          <a:xfrm>
            <a:off x="228600" y="1537826"/>
            <a:ext cx="8686800" cy="4329574"/>
          </a:xfrm>
          <a:prstGeom prst="rect">
            <a:avLst/>
          </a:prstGeom>
        </p:spPr>
        <p:txBody>
          <a:bodyPr/>
          <a:lstStyle/>
          <a:p>
            <a:pPr marL="457200" indent="-457200" algn="just" eaLnBrk="1" hangingPunct="1">
              <a:buFont typeface="Wingdings" panose="05000000000000000000" pitchFamily="2" charset="2"/>
              <a:buChar char="q"/>
              <a:defRPr/>
            </a:pPr>
            <a:r>
              <a:rPr lang="en-CA" sz="2800" dirty="0">
                <a:latin typeface="Times New Roman" pitchFamily="18" charset="0"/>
              </a:rPr>
              <a:t>It is very often that criminals try to hide their wrongdoings by deleting digital evidences. </a:t>
            </a:r>
            <a:endParaRPr lang="en-CA" sz="2800" dirty="0">
              <a:latin typeface="Times New Roman" pitchFamily="18" charset="0"/>
            </a:endParaRPr>
          </a:p>
          <a:p>
            <a:pPr marL="457200" indent="-457200" algn="just" eaLnBrk="1" hangingPunct="1">
              <a:buFont typeface="Wingdings" panose="05000000000000000000" pitchFamily="2" charset="2"/>
              <a:buChar char="v"/>
              <a:defRPr/>
            </a:pPr>
            <a:r>
              <a:rPr lang="en-US" dirty="0">
                <a:latin typeface="Times New Roman" pitchFamily="18" charset="0"/>
              </a:rPr>
              <a:t>When a file is deleted, it isn’t really erased – it continues existing on your hard drive, even after you empty it from the Recycle Bin.</a:t>
            </a:r>
            <a:endParaRPr lang="en-CA" dirty="0">
              <a:latin typeface="Times New Roman" pitchFamily="18" charset="0"/>
            </a:endParaRPr>
          </a:p>
          <a:p>
            <a:pPr marL="457200" indent="-457200" algn="just" eaLnBrk="1" hangingPunct="1">
              <a:buFont typeface="Wingdings" panose="05000000000000000000" pitchFamily="2" charset="2"/>
              <a:buChar char="v"/>
              <a:defRPr/>
            </a:pPr>
            <a:r>
              <a:rPr lang="en-CA" dirty="0">
                <a:latin typeface="Times New Roman" pitchFamily="18" charset="0"/>
              </a:rPr>
              <a:t>Therefore, data recovery is one of the most common techniques in Digital Investigation. </a:t>
            </a:r>
            <a:endParaRPr lang="en-CA" dirty="0">
              <a:latin typeface="Times New Roman" pitchFamily="18" charset="0"/>
            </a:endParaRPr>
          </a:p>
          <a:p>
            <a:pPr marL="457200" indent="-457200" algn="just" eaLnBrk="1" hangingPunct="1">
              <a:buFont typeface="Wingdings" panose="05000000000000000000" pitchFamily="2" charset="2"/>
              <a:buChar char="q"/>
              <a:defRPr/>
            </a:pPr>
            <a:r>
              <a:rPr lang="en-US" sz="2800" dirty="0">
                <a:latin typeface="Times New Roman" pitchFamily="18" charset="0"/>
              </a:rPr>
              <a:t>To prevent others from recovering deleted data, wiping, or "secure delete," tools are used to wipe your hard drive’s free space – by writing other data over the free space on your hard drive, all deleted files will be erased.</a:t>
            </a:r>
            <a:endParaRPr lang="en-CA" sz="2800" dirty="0">
              <a:latin typeface="Times New Roman" pitchFamily="18" charset="0"/>
            </a:endParaRPr>
          </a:p>
        </p:txBody>
      </p:sp>
      <p:pic>
        <p:nvPicPr>
          <p:cNvPr id="9221" name="Picture 2" descr="http://photos2.demandstudios.com/DM-Resize/photos.demandstudios.com/60/74/fotolia_3817285_XS.jpg?h=10000&amp;w=400&amp;keep_ratio=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4878" y="217966"/>
            <a:ext cx="1965722"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rot="20533621">
            <a:off x="6847285" y="366795"/>
            <a:ext cx="1543050" cy="884635"/>
          </a:xfrm>
          <a:prstGeom prst="rect">
            <a:avLst/>
          </a:prstGeom>
          <a:noFill/>
          <a:ln w="9525">
            <a:noFill/>
            <a:miter lim="800000"/>
          </a:ln>
        </p:spPr>
        <p:txBody>
          <a:bodyPr anchor="ctr"/>
          <a:lstStyle/>
          <a:p>
            <a:pPr algn="ctr" eaLnBrk="1" hangingPunct="1">
              <a:defRPr/>
            </a:pPr>
            <a:r>
              <a:rPr lang="en-US" sz="21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commonly used technique</a:t>
            </a:r>
            <a:endParaRPr lang="en-US" sz="21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533400" y="1337131"/>
            <a:ext cx="7924800" cy="4770537"/>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dirty="0">
                <a:latin typeface="Times New Roman" pitchFamily="18" charset="0"/>
                <a:cs typeface="Times New Roman" pitchFamily="18" charset="0"/>
              </a:rPr>
              <a:t>Most wiping, or “secure delete”, tools operate in the content category and write </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zeros </a:t>
            </a:r>
            <a:r>
              <a:rPr lang="en-US" sz="2800" dirty="0">
                <a:latin typeface="Times New Roman" pitchFamily="18" charset="0"/>
                <a:cs typeface="Times New Roman" pitchFamily="18" charset="0"/>
              </a:rPr>
              <a:t>or</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 random data </a:t>
            </a:r>
            <a:r>
              <a:rPr lang="en-US" sz="2800" dirty="0">
                <a:latin typeface="Times New Roman" pitchFamily="18" charset="0"/>
                <a:cs typeface="Times New Roman" pitchFamily="18" charset="0"/>
              </a:rPr>
              <a:t>to the data units that a file allocated or to all unused data units.</a:t>
            </a:r>
            <a:endParaRPr lang="en-US" sz="2800" dirty="0">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dirty="0">
                <a:latin typeface="Times New Roman" pitchFamily="18" charset="0"/>
                <a:cs typeface="Times New Roman" pitchFamily="18" charset="0"/>
              </a:rPr>
              <a:t>Wiping tools that are built into the OS are the most effective at wiping all data, but not the third-party applications frequently relying on the OS to act in a certain way.</a:t>
            </a:r>
            <a:endParaRPr lang="en-US" dirty="0">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dirty="0">
                <a:latin typeface="Times New Roman" pitchFamily="18" charset="0"/>
                <a:cs typeface="Times New Roman" pitchFamily="18" charset="0"/>
              </a:rPr>
              <a:t>Detection of wiping tools in this category can be difficult. Obviously, </a:t>
            </a:r>
            <a:r>
              <a:rPr lang="en-US" u="sng" dirty="0">
                <a:latin typeface="Times New Roman" pitchFamily="18" charset="0"/>
                <a:cs typeface="Times New Roman" pitchFamily="18" charset="0"/>
              </a:rPr>
              <a:t>if all unallocated data units contain zeros or random values, you may suspect a wiping tool.</a:t>
            </a:r>
            <a:endParaRPr lang="en-US" u="sng" dirty="0">
              <a:latin typeface="Times New Roman" pitchFamily="18" charset="0"/>
              <a:cs typeface="Times New Roman" pitchFamily="18" charset="0"/>
            </a:endParaRPr>
          </a:p>
          <a:p>
            <a:pPr lvl="2" algn="just">
              <a:spcBef>
                <a:spcPct val="0"/>
              </a:spcBef>
              <a:buClrTx/>
              <a:buSzTx/>
              <a:buFont typeface="Wingdings" panose="05000000000000000000" pitchFamily="2" charset="2"/>
              <a:buChar char="v"/>
            </a:pPr>
            <a:r>
              <a:rPr lang="en-US" dirty="0">
                <a:latin typeface="Times New Roman" pitchFamily="18" charset="0"/>
                <a:cs typeface="Times New Roman" pitchFamily="18" charset="0"/>
              </a:rPr>
              <a:t>Application level evidence needed</a:t>
            </a:r>
            <a:endParaRPr lang="en-US" dirty="0">
              <a:latin typeface="Times New Roman" pitchFamily="18" charset="0"/>
              <a:cs typeface="Times New Roman" pitchFamily="18" charset="0"/>
            </a:endParaRPr>
          </a:p>
        </p:txBody>
      </p:sp>
      <p:pic>
        <p:nvPicPr>
          <p:cNvPr id="2050" name="Picture 2" descr="http://www.net-security.org/images/articles/eras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0"/>
            <a:ext cx="1684866" cy="1143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bwMode="auto">
          <a:xfrm>
            <a:off x="952500" y="289514"/>
            <a:ext cx="81153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Wiping Techniques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7" name="Text Box 5"/>
          <p:cNvSpPr txBox="1">
            <a:spLocks noChangeArrowheads="1"/>
          </p:cNvSpPr>
          <p:nvPr/>
        </p:nvSpPr>
        <p:spPr bwMode="auto">
          <a:xfrm>
            <a:off x="458010" y="1253476"/>
            <a:ext cx="8420100" cy="4647426"/>
          </a:xfrm>
          <a:prstGeom prst="rect">
            <a:avLst/>
          </a:prstGeom>
          <a:noFill/>
          <a:ln w="9525">
            <a:noFill/>
            <a:miter lim="800000"/>
          </a:ln>
        </p:spPr>
        <p:txBody>
          <a:bodyPr wrap="square">
            <a:spAutoFit/>
          </a:bodyPr>
          <a:lstStyle/>
          <a:p>
            <a:pPr marL="914400" lvl="1" indent="-457200" algn="just">
              <a:spcBef>
                <a:spcPts val="60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common methods/government, military and industry standards</a:t>
            </a:r>
            <a:endParaRPr lang="en-US" sz="2800" b="1" dirty="0">
              <a:solidFill>
                <a:schemeClr val="accent2"/>
              </a:solidFill>
              <a:latin typeface="Times New Roman" pitchFamily="18" charset="0"/>
              <a:cs typeface="Times New Roman" pitchFamily="18" charset="0"/>
            </a:endParaRPr>
          </a:p>
          <a:p>
            <a:pPr lvl="2" algn="just">
              <a:spcBef>
                <a:spcPct val="0"/>
              </a:spcBef>
              <a:buClrTx/>
              <a:buSzTx/>
              <a:buFont typeface="Wingdings" panose="05000000000000000000" pitchFamily="2" charset="2"/>
              <a:buChar char="v"/>
            </a:pPr>
            <a:r>
              <a:rPr lang="en-US" sz="2800" b="1" dirty="0">
                <a:solidFill>
                  <a:schemeClr val="accent2"/>
                </a:solidFill>
                <a:latin typeface="Times New Roman" pitchFamily="18" charset="0"/>
                <a:cs typeface="Times New Roman" pitchFamily="18" charset="0"/>
              </a:rPr>
              <a:t>U.S. Department of Defense's standard DoD 5220.22-M</a:t>
            </a:r>
            <a:endParaRPr lang="en-US" sz="2800" b="1" dirty="0">
              <a:solidFill>
                <a:schemeClr val="accent2"/>
              </a:solidFill>
              <a:latin typeface="Times New Roman" pitchFamily="18" charset="0"/>
              <a:cs typeface="Times New Roman" pitchFamily="18" charset="0"/>
            </a:endParaRPr>
          </a:p>
          <a:p>
            <a:pPr lvl="2" algn="just">
              <a:spcBef>
                <a:spcPct val="0"/>
              </a:spcBef>
              <a:buClrTx/>
              <a:buSzTx/>
              <a:buFont typeface="Wingdings" panose="05000000000000000000" pitchFamily="2" charset="2"/>
              <a:buChar char="v"/>
            </a:pPr>
            <a:r>
              <a:rPr lang="en-US" sz="2800" b="1" dirty="0">
                <a:solidFill>
                  <a:schemeClr val="accent2"/>
                </a:solidFill>
                <a:latin typeface="Times New Roman" pitchFamily="18" charset="0"/>
                <a:cs typeface="Times New Roman" pitchFamily="18" charset="0"/>
              </a:rPr>
              <a:t>Peter </a:t>
            </a:r>
            <a:r>
              <a:rPr lang="en-US" sz="2800" b="1" dirty="0" err="1">
                <a:solidFill>
                  <a:schemeClr val="accent2"/>
                </a:solidFill>
                <a:latin typeface="Times New Roman" pitchFamily="18" charset="0"/>
                <a:cs typeface="Times New Roman" pitchFamily="18" charset="0"/>
              </a:rPr>
              <a:t>Gutmann's</a:t>
            </a:r>
            <a:r>
              <a:rPr lang="en-US" sz="2800" b="1" dirty="0">
                <a:solidFill>
                  <a:schemeClr val="accent2"/>
                </a:solidFill>
                <a:latin typeface="Times New Roman" pitchFamily="18" charset="0"/>
                <a:cs typeface="Times New Roman" pitchFamily="18" charset="0"/>
              </a:rPr>
              <a:t> method</a:t>
            </a:r>
            <a:endParaRPr lang="en-US" sz="2800" b="1" dirty="0">
              <a:solidFill>
                <a:schemeClr val="accent2"/>
              </a:solidFill>
              <a:latin typeface="Times New Roman" pitchFamily="18" charset="0"/>
              <a:cs typeface="Times New Roman" pitchFamily="18" charset="0"/>
            </a:endParaRPr>
          </a:p>
          <a:p>
            <a:pPr lvl="2" algn="just">
              <a:spcBef>
                <a:spcPct val="0"/>
              </a:spcBef>
              <a:buClrTx/>
              <a:buSzTx/>
              <a:buFont typeface="Wingdings" panose="05000000000000000000" pitchFamily="2" charset="2"/>
              <a:buChar char="v"/>
            </a:pPr>
            <a:r>
              <a:rPr lang="en-US" sz="2800" b="1" dirty="0">
                <a:solidFill>
                  <a:schemeClr val="accent2"/>
                </a:solidFill>
                <a:latin typeface="Times New Roman" pitchFamily="18" charset="0"/>
                <a:cs typeface="Times New Roman" pitchFamily="18" charset="0"/>
              </a:rPr>
              <a:t>Random overwrite algorithm</a:t>
            </a:r>
            <a:endParaRPr lang="en-US" sz="2800" b="1" dirty="0">
              <a:solidFill>
                <a:schemeClr val="accent2"/>
              </a:solidFill>
              <a:latin typeface="Times New Roman" pitchFamily="18" charset="0"/>
              <a:cs typeface="Times New Roman" pitchFamily="18" charset="0"/>
            </a:endParaRPr>
          </a:p>
          <a:p>
            <a:pPr marL="914400" lvl="1" indent="-457200" algn="just">
              <a:spcBef>
                <a:spcPts val="60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From three different perspectives</a:t>
            </a:r>
            <a:endParaRPr lang="en-US" sz="2800" b="1" dirty="0">
              <a:solidFill>
                <a:schemeClr val="accent2"/>
              </a:solidFill>
              <a:latin typeface="Times New Roman" pitchFamily="18" charset="0"/>
              <a:cs typeface="Times New Roman" pitchFamily="18" charset="0"/>
            </a:endParaRPr>
          </a:p>
          <a:p>
            <a:pPr lvl="2" algn="just">
              <a:spcBef>
                <a:spcPts val="600"/>
              </a:spcBef>
              <a:buClrTx/>
              <a:buSzTx/>
              <a:buFont typeface="Wingdings" panose="05000000000000000000" pitchFamily="2" charset="2"/>
              <a:buChar char="Ø"/>
            </a:pPr>
            <a:r>
              <a:rPr lang="en-US" sz="2000" dirty="0">
                <a:solidFill>
                  <a:schemeClr val="accent2"/>
                </a:solidFill>
                <a:highlight>
                  <a:srgbClr val="FFFF00"/>
                </a:highlight>
                <a:latin typeface="Times New Roman" pitchFamily="18" charset="0"/>
                <a:cs typeface="Times New Roman" pitchFamily="18" charset="0"/>
              </a:rPr>
              <a:t>Forensic investigator</a:t>
            </a:r>
            <a:endParaRPr lang="en-US" sz="2000" dirty="0">
              <a:solidFill>
                <a:schemeClr val="accent2"/>
              </a:solidFill>
              <a:highlight>
                <a:srgbClr val="FFFF00"/>
              </a:highlight>
              <a:latin typeface="Times New Roman" pitchFamily="18" charset="0"/>
              <a:cs typeface="Times New Roman" pitchFamily="18" charset="0"/>
            </a:endParaRPr>
          </a:p>
          <a:p>
            <a:pPr lvl="2" algn="just">
              <a:spcBef>
                <a:spcPts val="600"/>
              </a:spcBef>
              <a:buClrTx/>
              <a:buSzTx/>
              <a:buFont typeface="Wingdings" panose="05000000000000000000" pitchFamily="2" charset="2"/>
              <a:buChar char="Ø"/>
            </a:pPr>
            <a:r>
              <a:rPr lang="en-US" sz="2000" dirty="0">
                <a:solidFill>
                  <a:schemeClr val="accent2"/>
                </a:solidFill>
                <a:highlight>
                  <a:srgbClr val="FFFF00"/>
                </a:highlight>
                <a:latin typeface="Times New Roman" pitchFamily="18" charset="0"/>
                <a:cs typeface="Times New Roman" pitchFamily="18" charset="0"/>
              </a:rPr>
              <a:t>Data privacy protection</a:t>
            </a:r>
            <a:endParaRPr lang="en-US" sz="2000" dirty="0">
              <a:solidFill>
                <a:schemeClr val="accent2"/>
              </a:solidFill>
              <a:highlight>
                <a:srgbClr val="FFFF00"/>
              </a:highlight>
              <a:latin typeface="Times New Roman" pitchFamily="18" charset="0"/>
              <a:cs typeface="Times New Roman" pitchFamily="18" charset="0"/>
            </a:endParaRPr>
          </a:p>
          <a:p>
            <a:pPr lvl="2" algn="just">
              <a:spcBef>
                <a:spcPts val="600"/>
              </a:spcBef>
              <a:buClrTx/>
              <a:buSzTx/>
              <a:buFont typeface="Wingdings" panose="05000000000000000000" pitchFamily="2" charset="2"/>
              <a:buChar char="Ø"/>
            </a:pPr>
            <a:r>
              <a:rPr lang="en-US" sz="2000" dirty="0">
                <a:solidFill>
                  <a:schemeClr val="accent2"/>
                </a:solidFill>
                <a:highlight>
                  <a:srgbClr val="FFFF00"/>
                </a:highlight>
                <a:latin typeface="Times New Roman" pitchFamily="18" charset="0"/>
                <a:cs typeface="Times New Roman" pitchFamily="18" charset="0"/>
              </a:rPr>
              <a:t>Anti-forensics (sometimes counter forensics), e.g., criminals using anti-forensic methods</a:t>
            </a:r>
            <a:endParaRPr lang="en-US" sz="2000" dirty="0">
              <a:solidFill>
                <a:schemeClr val="accent2"/>
              </a:solidFill>
              <a:highlight>
                <a:srgbClr val="FFFF00"/>
              </a:highlight>
              <a:latin typeface="Times New Roman" pitchFamily="18" charset="0"/>
              <a:cs typeface="Times New Roman" pitchFamily="18" charset="0"/>
            </a:endParaRPr>
          </a:p>
        </p:txBody>
      </p:sp>
      <p:pic>
        <p:nvPicPr>
          <p:cNvPr id="5" name="Picture 2" descr="http://www.net-security.org/images/articles/eras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684866" cy="1143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
          <p:cNvSpPr txBox="1">
            <a:spLocks noChangeArrowheads="1"/>
          </p:cNvSpPr>
          <p:nvPr/>
        </p:nvSpPr>
        <p:spPr bwMode="auto">
          <a:xfrm>
            <a:off x="152400" y="6096000"/>
            <a:ext cx="8050024" cy="646331"/>
          </a:xfrm>
          <a:prstGeom prst="rect">
            <a:avLst/>
          </a:prstGeom>
          <a:noFill/>
          <a:ln w="9525">
            <a:noFill/>
            <a:miter lim="800000"/>
          </a:ln>
        </p:spPr>
        <p:txBody>
          <a:bodyPr wrap="none">
            <a:spAutoFit/>
          </a:bodyPr>
          <a:lstStyle/>
          <a:p>
            <a:pPr>
              <a:spcBef>
                <a:spcPct val="0"/>
              </a:spcBef>
              <a:buClrTx/>
              <a:buSzTx/>
              <a:buFontTx/>
              <a:buNone/>
            </a:pPr>
            <a:r>
              <a:rPr lang="en-US" sz="1800" dirty="0">
                <a:latin typeface="Times New Roman" pitchFamily="18" charset="0"/>
                <a:cs typeface="Times New Roman" pitchFamily="18" charset="0"/>
              </a:rPr>
              <a:t>[1] Peter Gutmann. Secure Deletion of Data from Magnetic and Solid-State Memory.</a:t>
            </a:r>
            <a:endParaRPr lang="en-US" sz="1800" dirty="0">
              <a:latin typeface="Times New Roman" pitchFamily="18" charset="0"/>
              <a:cs typeface="Times New Roman" pitchFamily="18" charset="0"/>
            </a:endParaRPr>
          </a:p>
          <a:p>
            <a:pPr>
              <a:spcBef>
                <a:spcPct val="0"/>
              </a:spcBef>
              <a:buClrTx/>
              <a:buSzTx/>
              <a:buFontTx/>
              <a:buNone/>
            </a:pPr>
            <a:r>
              <a:rPr lang="en-US" sz="1800" dirty="0">
                <a:latin typeface="Times New Roman" pitchFamily="18" charset="0"/>
                <a:cs typeface="Times New Roman" pitchFamily="18" charset="0"/>
              </a:rPr>
              <a:t>https://www.cs.auckland.ac.nz/~pgut001/pubs/secure_del.html</a:t>
            </a:r>
            <a:endParaRPr lang="en-US" sz="1800" dirty="0">
              <a:latin typeface="Times New Roman" pitchFamily="18" charset="0"/>
              <a:cs typeface="Times New Roman" pitchFamily="18" charset="0"/>
            </a:endParaRPr>
          </a:p>
        </p:txBody>
      </p:sp>
      <p:sp>
        <p:nvSpPr>
          <p:cNvPr id="9" name="Rectangle 2"/>
          <p:cNvSpPr txBox="1">
            <a:spLocks noChangeArrowheads="1"/>
          </p:cNvSpPr>
          <p:nvPr/>
        </p:nvSpPr>
        <p:spPr bwMode="auto">
          <a:xfrm>
            <a:off x="952500" y="289514"/>
            <a:ext cx="8115300" cy="81932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Content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Wiping Techniques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xfrm>
            <a:off x="8512175" y="6350000"/>
            <a:ext cx="457200" cy="457200"/>
          </a:xfrm>
          <a:noFill/>
        </p:spPr>
        <p:txBody>
          <a:bodyPr/>
          <a:lstStyle/>
          <a:p>
            <a:fld id="{F609972C-220A-4EC4-AB8F-48166B826029}" type="slidenum">
              <a:rPr lang="en-US" smtClean="0"/>
            </a:fld>
            <a:endParaRPr lang="en-US"/>
          </a:p>
        </p:txBody>
      </p:sp>
      <p:sp>
        <p:nvSpPr>
          <p:cNvPr id="10" name="Cloud Callout 9"/>
          <p:cNvSpPr/>
          <p:nvPr/>
        </p:nvSpPr>
        <p:spPr bwMode="auto">
          <a:xfrm>
            <a:off x="1524000" y="1842578"/>
            <a:ext cx="5940426" cy="2764215"/>
          </a:xfrm>
          <a:prstGeom prst="cloudCallout">
            <a:avLst>
              <a:gd name="adj1" fmla="val 26631"/>
              <a:gd name="adj2" fmla="val 33937"/>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rPr>
              <a:t>How possible is it to recover deleted files? even after format, wiping, etc?</a:t>
            </a:r>
            <a:endParaRPr lang="en-CA" sz="2800" b="1" dirty="0">
              <a:solidFill>
                <a:srgbClr val="FF0000"/>
              </a:solidFill>
              <a:effectLst>
                <a:outerShdw blurRad="38100" dist="38100" dir="2700000" algn="tl">
                  <a:srgbClr val="000000">
                    <a:alpha val="43137"/>
                  </a:srgbClr>
                </a:outerShdw>
              </a:effectLst>
            </a:endParaRPr>
          </a:p>
        </p:txBody>
      </p:sp>
      <p:pic>
        <p:nvPicPr>
          <p:cNvPr id="322562" name="Picture 2" descr="http://www.imperial.edu/admin/Media/File_Upload/125-Files/discussion.gif"/>
          <p:cNvPicPr>
            <a:picLocks noChangeAspect="1" noChangeArrowheads="1"/>
          </p:cNvPicPr>
          <p:nvPr/>
        </p:nvPicPr>
        <p:blipFill>
          <a:blip r:embed="rId1"/>
          <a:srcRect/>
          <a:stretch>
            <a:fillRect/>
          </a:stretch>
        </p:blipFill>
        <p:spPr bwMode="auto">
          <a:xfrm>
            <a:off x="0" y="0"/>
            <a:ext cx="2146300" cy="184257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xfrm>
            <a:off x="8512175" y="6350000"/>
            <a:ext cx="457200" cy="457200"/>
          </a:xfrm>
          <a:noFill/>
        </p:spPr>
        <p:txBody>
          <a:bodyPr/>
          <a:lstStyle/>
          <a:p>
            <a:fld id="{F609972C-220A-4EC4-AB8F-48166B826029}" type="slidenum">
              <a:rPr lang="en-US" smtClean="0"/>
            </a:fld>
            <a:endParaRPr lang="en-US"/>
          </a:p>
        </p:txBody>
      </p:sp>
      <p:sp>
        <p:nvSpPr>
          <p:cNvPr id="10" name="Cloud Callout 9"/>
          <p:cNvSpPr/>
          <p:nvPr/>
        </p:nvSpPr>
        <p:spPr bwMode="auto">
          <a:xfrm>
            <a:off x="1524000" y="2568770"/>
            <a:ext cx="5940426" cy="1452384"/>
          </a:xfrm>
          <a:prstGeom prst="cloudCallout">
            <a:avLst>
              <a:gd name="adj1" fmla="val 8031"/>
              <a:gd name="adj2" fmla="val 43119"/>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rPr>
              <a:t>How to hide data on a disk volume? </a:t>
            </a:r>
            <a:endParaRPr lang="en-CA" sz="2800" b="1" dirty="0">
              <a:solidFill>
                <a:srgbClr val="FF0000"/>
              </a:solidFill>
              <a:effectLst>
                <a:outerShdw blurRad="38100" dist="38100" dir="2700000" algn="tl">
                  <a:srgbClr val="000000">
                    <a:alpha val="43137"/>
                  </a:srgbClr>
                </a:outerShdw>
              </a:effectLst>
            </a:endParaRPr>
          </a:p>
        </p:txBody>
      </p:sp>
      <p:pic>
        <p:nvPicPr>
          <p:cNvPr id="322562" name="Picture 2" descr="http://www.imperial.edu/admin/Media/File_Upload/125-Files/discussion.gif"/>
          <p:cNvPicPr>
            <a:picLocks noChangeAspect="1" noChangeArrowheads="1"/>
          </p:cNvPicPr>
          <p:nvPr/>
        </p:nvPicPr>
        <p:blipFill>
          <a:blip r:embed="rId1"/>
          <a:srcRect/>
          <a:stretch>
            <a:fillRect/>
          </a:stretch>
        </p:blipFill>
        <p:spPr bwMode="auto">
          <a:xfrm>
            <a:off x="0" y="0"/>
            <a:ext cx="2146300" cy="1842578"/>
          </a:xfrm>
          <a:prstGeom prst="rect">
            <a:avLst/>
          </a:prstGeom>
          <a:noFill/>
        </p:spPr>
      </p:pic>
      <p:sp>
        <p:nvSpPr>
          <p:cNvPr id="5" name="Text Box 5"/>
          <p:cNvSpPr txBox="1">
            <a:spLocks noChangeArrowheads="1"/>
          </p:cNvSpPr>
          <p:nvPr/>
        </p:nvSpPr>
        <p:spPr bwMode="auto">
          <a:xfrm>
            <a:off x="4876800" y="4426804"/>
            <a:ext cx="4092575" cy="830997"/>
          </a:xfrm>
          <a:prstGeom prst="rect">
            <a:avLst/>
          </a:prstGeom>
          <a:noFill/>
          <a:ln w="9525">
            <a:noFill/>
            <a:miter lim="800000"/>
          </a:ln>
        </p:spPr>
        <p:txBody>
          <a:bodyPr wrap="square">
            <a:spAutoFit/>
          </a:bodyPr>
          <a:lstStyle/>
          <a:p>
            <a:pPr algn="ctr">
              <a:spcBef>
                <a:spcPct val="0"/>
              </a:spcBef>
              <a:buClrTx/>
              <a:buSzTx/>
              <a:buFontTx/>
              <a:buNone/>
            </a:pPr>
            <a:r>
              <a:rPr lang="en-US" b="1" dirty="0" err="1">
                <a:solidFill>
                  <a:schemeClr val="accent2"/>
                </a:solidFill>
              </a:rPr>
              <a:t>unpartitioned</a:t>
            </a:r>
            <a:r>
              <a:rPr lang="en-US" b="1" dirty="0">
                <a:solidFill>
                  <a:schemeClr val="accent2"/>
                </a:solidFill>
              </a:rPr>
              <a:t>/unallocated space</a:t>
            </a:r>
            <a:endParaRPr lang="en-US" b="1" dirty="0">
              <a:solidFill>
                <a:schemeClr val="accent2"/>
              </a:solidFill>
            </a:endParaRPr>
          </a:p>
        </p:txBody>
      </p:sp>
      <p:sp>
        <p:nvSpPr>
          <p:cNvPr id="6" name="Text Box 5"/>
          <p:cNvSpPr txBox="1">
            <a:spLocks noChangeArrowheads="1"/>
          </p:cNvSpPr>
          <p:nvPr/>
        </p:nvSpPr>
        <p:spPr bwMode="auto">
          <a:xfrm>
            <a:off x="3657600" y="5265003"/>
            <a:ext cx="2819400" cy="461665"/>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rPr>
              <a:t>volume slack </a:t>
            </a:r>
            <a:endParaRPr lang="en-US" b="1" dirty="0">
              <a:solidFill>
                <a:schemeClr val="accent2"/>
              </a:solidFill>
            </a:endParaRPr>
          </a:p>
        </p:txBody>
      </p:sp>
      <p:sp>
        <p:nvSpPr>
          <p:cNvPr id="7" name="Text Box 5"/>
          <p:cNvSpPr txBox="1">
            <a:spLocks noChangeArrowheads="1"/>
          </p:cNvSpPr>
          <p:nvPr/>
        </p:nvSpPr>
        <p:spPr bwMode="auto">
          <a:xfrm>
            <a:off x="1143000" y="5726668"/>
            <a:ext cx="2819400" cy="830997"/>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rPr>
              <a:t>bad sectors (or data units)</a:t>
            </a:r>
            <a:endParaRPr lang="en-US" b="1"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838200" y="3086100"/>
            <a:ext cx="79248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6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Category </a:t>
            </a:r>
            <a:endParaRPr kumimoji="0" lang="en-US" sz="36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us.123rf.com/450wm/lucadp/lucadp1303/lucadp130300029/18541228-one-permanent-marker-with-a-yellow-sticky-note-and-text-analyze-3d-rend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723" y="771525"/>
            <a:ext cx="2464594" cy="2190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
          <a:stretch>
            <a:fillRect/>
          </a:stretch>
        </p:blipFill>
        <p:spPr>
          <a:xfrm>
            <a:off x="7044191" y="533400"/>
            <a:ext cx="1338263" cy="133826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7" name="Rectangle 3"/>
          <p:cNvSpPr txBox="1">
            <a:spLocks noChangeArrowheads="1"/>
          </p:cNvSpPr>
          <p:nvPr/>
        </p:nvSpPr>
        <p:spPr bwMode="auto">
          <a:xfrm>
            <a:off x="228600" y="990600"/>
            <a:ext cx="8534400" cy="4876800"/>
          </a:xfrm>
          <a:prstGeom prst="rect">
            <a:avLst/>
          </a:prstGeom>
          <a:noFill/>
          <a:ln w="9525">
            <a:noFill/>
            <a:miter lim="800000"/>
          </a:ln>
        </p:spPr>
        <p:txBody>
          <a:bodyPr vert="horz" wrap="square" lIns="91440" tIns="45720" rIns="91440" bIns="45720" numCol="1" anchor="t" anchorCtr="0" compatLnSpc="1"/>
          <a:lstStyle/>
          <a:p>
            <a:pPr lvl="0" algn="just">
              <a:buFont typeface="Wingdings" panose="05000000000000000000" pitchFamily="2" charset="2"/>
              <a:buChar char="q"/>
            </a:pPr>
            <a:r>
              <a:rPr lang="en-US" sz="2800" b="1" u="sng" kern="0" dirty="0">
                <a:effectLst>
                  <a:outerShdw blurRad="38100" dist="38100" dir="2700000" algn="tl">
                    <a:srgbClr val="000000">
                      <a:alpha val="43137"/>
                    </a:srgbClr>
                  </a:outerShdw>
                </a:effectLst>
                <a:latin typeface="Times New Roman" pitchFamily="18" charset="0"/>
                <a:cs typeface="Times New Roman" pitchFamily="18" charset="0"/>
              </a:rPr>
              <a:t>The metadata category includes the data that describe a file</a:t>
            </a:r>
            <a:r>
              <a:rPr lang="en-US" sz="2800" kern="0" dirty="0">
                <a:latin typeface="Times New Roman" pitchFamily="18" charset="0"/>
                <a:cs typeface="Times New Roman" pitchFamily="18" charset="0"/>
              </a:rPr>
              <a:t>. Here you will find the data unit addresses that a file has allocated, the size of the file, and temporal information. The types of data in this category vary depending on the file system type. </a:t>
            </a:r>
            <a:endParaRPr lang="en-US" sz="2800" kern="0" dirty="0">
              <a:latin typeface="Times New Roman" pitchFamily="18" charset="0"/>
              <a:cs typeface="Times New Roman" pitchFamily="18" charset="0"/>
            </a:endParaRPr>
          </a:p>
          <a:p>
            <a:pPr lvl="1" algn="just">
              <a:buFont typeface="Wingdings" panose="05000000000000000000" pitchFamily="2" charset="2"/>
              <a:buChar char="Ø"/>
            </a:pPr>
            <a:r>
              <a:rPr lang="en-US" kern="0" dirty="0">
                <a:latin typeface="Times New Roman" pitchFamily="18" charset="0"/>
                <a:cs typeface="Times New Roman" pitchFamily="18" charset="0"/>
              </a:rPr>
              <a:t>There are four TSK tools in this category, and the names all start with </a:t>
            </a:r>
            <a:r>
              <a:rPr lang="en-US" kern="0" dirty="0" err="1">
                <a:latin typeface="Times New Roman" pitchFamily="18" charset="0"/>
                <a:cs typeface="Times New Roman" pitchFamily="18" charset="0"/>
              </a:rPr>
              <a:t>i</a:t>
            </a:r>
            <a:r>
              <a:rPr lang="en-US" kern="0" dirty="0">
                <a:latin typeface="Times New Roman" pitchFamily="18" charset="0"/>
                <a:cs typeface="Times New Roman" pitchFamily="18" charset="0"/>
              </a:rPr>
              <a:t> such as the </a:t>
            </a:r>
            <a:r>
              <a:rPr lang="en-US" b="1" kern="0" dirty="0" err="1">
                <a:effectLst>
                  <a:outerShdw blurRad="38100" dist="38100" dir="2700000" algn="tl">
                    <a:srgbClr val="000000">
                      <a:alpha val="43137"/>
                    </a:srgbClr>
                  </a:outerShdw>
                </a:effectLst>
                <a:latin typeface="Times New Roman" pitchFamily="18" charset="0"/>
                <a:cs typeface="Times New Roman" pitchFamily="18" charset="0"/>
              </a:rPr>
              <a:t>istat</a:t>
            </a:r>
            <a:r>
              <a:rPr lang="en-US" kern="0" dirty="0">
                <a:latin typeface="Times New Roman" pitchFamily="18" charset="0"/>
                <a:cs typeface="Times New Roman" pitchFamily="18" charset="0"/>
              </a:rPr>
              <a:t> command - Display details of a meta-data structure .</a:t>
            </a:r>
            <a:endParaRPr lang="en-US" kern="0" dirty="0">
              <a:latin typeface="Times New Roman" pitchFamily="18" charset="0"/>
              <a:cs typeface="Times New Roman" pitchFamily="18" charset="0"/>
            </a:endParaRPr>
          </a:p>
          <a:p>
            <a:pPr marL="0" lvl="1" algn="just">
              <a:buFont typeface="Wingdings" panose="05000000000000000000" pitchFamily="2" charset="2"/>
              <a:buChar char="q"/>
            </a:pPr>
            <a:r>
              <a:rPr lang="en-US" sz="2800" dirty="0">
                <a:latin typeface="Times New Roman" pitchFamily="18" charset="0"/>
                <a:cs typeface="Times New Roman" pitchFamily="18" charset="0"/>
              </a:rPr>
              <a:t>However, metadata </a:t>
            </a:r>
            <a:r>
              <a:rPr lang="en-US" sz="2800" b="1" dirty="0">
                <a:solidFill>
                  <a:srgbClr val="C00000"/>
                </a:solidFill>
                <a:latin typeface="Times New Roman" pitchFamily="18" charset="0"/>
                <a:cs typeface="Times New Roman" pitchFamily="18" charset="0"/>
              </a:rPr>
              <a:t>isn’t generally visible</a:t>
            </a:r>
            <a:r>
              <a:rPr lang="en-US" sz="2800" dirty="0">
                <a:latin typeface="Times New Roman" pitchFamily="18" charset="0"/>
                <a:cs typeface="Times New Roman" pitchFamily="18" charset="0"/>
              </a:rPr>
              <a:t> unless you use a special tool, more skill is required to alter or otherwise manipulate it.</a:t>
            </a:r>
            <a:endParaRPr lang="en-US" sz="2800" kern="0" dirty="0">
              <a:latin typeface="Times New Roman" pitchFamily="18" charset="0"/>
              <a:cs typeface="Times New Roman" pitchFamily="18" charset="0"/>
            </a:endParaRPr>
          </a:p>
        </p:txBody>
      </p:sp>
      <p:sp>
        <p:nvSpPr>
          <p:cNvPr id="5" name="Rectangle 2"/>
          <p:cNvSpPr txBox="1">
            <a:spLocks noChangeArrowheads="1"/>
          </p:cNvSpPr>
          <p:nvPr/>
        </p:nvSpPr>
        <p:spPr bwMode="auto">
          <a:xfrm>
            <a:off x="533400" y="228600"/>
            <a:ext cx="79248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828800" y="666750"/>
            <a:ext cx="6172200" cy="838200"/>
          </a:xfrm>
        </p:spPr>
        <p:txBody>
          <a:bodyPr/>
          <a:lstStyle/>
          <a:p>
            <a:pPr algn="ctr">
              <a:defRPr/>
            </a:pPr>
            <a:r>
              <a:rPr lang="en-US" sz="32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Disk Block Allocation for files</a:t>
            </a:r>
            <a:endParaRPr lang="en-US" sz="32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4294967295"/>
          </p:nvPr>
        </p:nvSpPr>
        <p:spPr>
          <a:xfrm>
            <a:off x="835025" y="2057400"/>
            <a:ext cx="7772400" cy="3352800"/>
          </a:xfrm>
        </p:spPr>
        <p:txBody>
          <a:bodyPr/>
          <a:lstStyle/>
          <a:p>
            <a:pPr marL="0" indent="0" algn="just">
              <a:buFont typeface="Wingdings" panose="05000000000000000000" pitchFamily="2" charset="2"/>
              <a:buChar char="q"/>
              <a:defRPr/>
            </a:pPr>
            <a:r>
              <a:rPr lang="en-US" dirty="0">
                <a:latin typeface="Times New Roman" pitchFamily="18" charset="0"/>
                <a:cs typeface="Times New Roman" pitchFamily="18" charset="0"/>
              </a:rPr>
              <a:t>How do we allocate files on disk so that</a:t>
            </a:r>
            <a:endParaRPr lang="en-US" dirty="0">
              <a:latin typeface="Times New Roman" pitchFamily="18" charset="0"/>
              <a:cs typeface="Times New Roman" pitchFamily="18" charset="0"/>
            </a:endParaRPr>
          </a:p>
          <a:p>
            <a:pPr marL="400050" lvl="1" indent="0" algn="just">
              <a:buFont typeface="Wingdings" panose="05000000000000000000" pitchFamily="2" charset="2"/>
              <a:buChar char="Ø"/>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we can easily gain access to files </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400050" lvl="1" indent="0" algn="just">
              <a:buFont typeface="Wingdings" panose="05000000000000000000" pitchFamily="2" charset="2"/>
              <a:buChar char="Ø"/>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space is utilized effectively</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400050" lvl="1" indent="0" algn="just">
              <a:buFont typeface="Wingdings" panose="05000000000000000000" pitchFamily="2" charset="2"/>
              <a:buChar char="Ø"/>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allow accesses that are</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800100" lvl="2" indent="0" algn="just">
              <a:buFont typeface="Wingdings" panose="05000000000000000000" pitchFamily="2" charset="2"/>
              <a:buChar char="v"/>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Random/Direct</a:t>
            </a:r>
            <a:r>
              <a:rPr lang="en-US" dirty="0">
                <a:latin typeface="Times New Roman" pitchFamily="18" charset="0"/>
                <a:cs typeface="Times New Roman" pitchFamily="18" charset="0"/>
              </a:rPr>
              <a:t>: each block can be accessed independently of other</a:t>
            </a:r>
            <a:endParaRPr lang="en-US" dirty="0">
              <a:latin typeface="Times New Roman" pitchFamily="18" charset="0"/>
              <a:cs typeface="Times New Roman" pitchFamily="18" charset="0"/>
            </a:endParaRPr>
          </a:p>
          <a:p>
            <a:pPr marL="800100" lvl="2" indent="0" algn="just">
              <a:buFont typeface="Wingdings" panose="05000000000000000000" pitchFamily="2" charset="2"/>
              <a:buChar char="v"/>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Quick</a:t>
            </a:r>
            <a:r>
              <a:rPr lang="en-US" dirty="0">
                <a:latin typeface="Times New Roman" pitchFamily="18" charset="0"/>
                <a:cs typeface="Times New Roman" pitchFamily="18" charset="0"/>
              </a:rPr>
              <a:t> - try to minimize seek time</a:t>
            </a:r>
            <a:endParaRPr lang="en-US" dirty="0">
              <a:latin typeface="Times New Roman" pitchFamily="18" charset="0"/>
              <a:cs typeface="Times New Roman" pitchFamily="18" charset="0"/>
            </a:endParaRPr>
          </a:p>
          <a:p>
            <a:pPr marL="0" indent="0" algn="just">
              <a:buFont typeface="ZapfDingbats" pitchFamily="82" charset="2"/>
              <a:buNone/>
              <a:defRPr/>
            </a:pPr>
            <a:endParaRPr lang="en-US" sz="1800" b="1" dirty="0">
              <a:solidFill>
                <a:srgbClr val="FF0000"/>
              </a:solidFill>
              <a:effectLst>
                <a:outerShdw blurRad="38100" dist="38100" dir="2700000" algn="tl">
                  <a:srgbClr val="000000">
                    <a:alpha val="43137"/>
                  </a:srgbClr>
                </a:outerShdw>
              </a:effectLst>
            </a:endParaRPr>
          </a:p>
        </p:txBody>
      </p:sp>
      <p:sp>
        <p:nvSpPr>
          <p:cNvPr id="111620"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eaLnBrk="0" hangingPunct="0"/>
            <a:fld id="{314E703D-3FA6-4586-B569-E0F8A3F3EE25}"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111621" name="Picture 2" descr="http://tbn1.google.com/images?q=tbn:eHLdo0IA68wNHM:http://www.darwinbiz.com/imgs/strategy.jpg"/>
          <p:cNvPicPr>
            <a:picLocks noChangeAspect="1" noChangeArrowheads="1"/>
          </p:cNvPicPr>
          <p:nvPr/>
        </p:nvPicPr>
        <p:blipFill>
          <a:blip r:embed="rId1"/>
          <a:srcRect/>
          <a:stretch>
            <a:fillRect/>
          </a:stretch>
        </p:blipFill>
        <p:spPr bwMode="auto">
          <a:xfrm>
            <a:off x="7623174" y="4648200"/>
            <a:ext cx="1381125" cy="914400"/>
          </a:xfrm>
          <a:prstGeom prst="rect">
            <a:avLst/>
          </a:prstGeom>
          <a:noFill/>
          <a:ln w="9525">
            <a:noFill/>
            <a:miter lim="800000"/>
            <a:headEnd/>
            <a:tailEnd/>
          </a:ln>
        </p:spPr>
      </p:pic>
      <p:pic>
        <p:nvPicPr>
          <p:cNvPr id="6" name="Picture 2" descr="http://www.greatday.com/motivate/images/challenge.jpg"/>
          <p:cNvPicPr>
            <a:picLocks noChangeAspect="1" noChangeArrowheads="1"/>
          </p:cNvPicPr>
          <p:nvPr/>
        </p:nvPicPr>
        <p:blipFill>
          <a:blip r:embed="rId2"/>
          <a:srcRect/>
          <a:stretch>
            <a:fillRect/>
          </a:stretch>
        </p:blipFill>
        <p:spPr bwMode="auto">
          <a:xfrm>
            <a:off x="2" y="0"/>
            <a:ext cx="1395046" cy="1295400"/>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164866" name="Picture 2"/>
          <p:cNvPicPr>
            <a:picLocks noChangeAspect="1" noChangeArrowheads="1"/>
          </p:cNvPicPr>
          <p:nvPr/>
        </p:nvPicPr>
        <p:blipFill>
          <a:blip r:embed="rId1"/>
          <a:srcRect/>
          <a:stretch>
            <a:fillRect/>
          </a:stretch>
        </p:blipFill>
        <p:spPr bwMode="auto">
          <a:xfrm>
            <a:off x="533400" y="457200"/>
            <a:ext cx="8153400" cy="5791200"/>
          </a:xfrm>
          <a:prstGeom prst="rect">
            <a:avLst/>
          </a:prstGeom>
          <a:solidFill>
            <a:schemeClr val="accent1"/>
          </a:solidFill>
          <a:ln w="9525">
            <a:noFill/>
            <a:miter lim="800000"/>
            <a:headEnd/>
            <a:tailEnd/>
          </a:ln>
          <a:effectLst/>
        </p:spPr>
      </p:pic>
      <p:cxnSp>
        <p:nvCxnSpPr>
          <p:cNvPr id="4" name="Straight Arrow Connector 3"/>
          <p:cNvCxnSpPr/>
          <p:nvPr/>
        </p:nvCxnSpPr>
        <p:spPr bwMode="auto">
          <a:xfrm rot="5400000">
            <a:off x="5106194" y="3809206"/>
            <a:ext cx="3200400" cy="1588"/>
          </a:xfrm>
          <a:prstGeom prst="straightConnector1">
            <a:avLst/>
          </a:prstGeom>
          <a:noFill/>
          <a:ln w="66675" cap="flat" cmpd="sng" algn="ctr">
            <a:solidFill>
              <a:srgbClr val="FF0000"/>
            </a:solidFill>
            <a:prstDash val="solid"/>
            <a:round/>
            <a:headEnd type="none" w="med" len="med"/>
            <a:tailEnd type="none"/>
          </a:ln>
          <a:effectLst/>
        </p:spPr>
      </p:cxnSp>
      <p:sp>
        <p:nvSpPr>
          <p:cNvPr id="5" name="Rectangle 4"/>
          <p:cNvSpPr/>
          <p:nvPr/>
        </p:nvSpPr>
        <p:spPr bwMode="auto">
          <a:xfrm>
            <a:off x="3657600" y="1371600"/>
            <a:ext cx="3505200" cy="533400"/>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grpSp>
        <p:nvGrpSpPr>
          <p:cNvPr id="10" name="Group 9"/>
          <p:cNvGrpSpPr/>
          <p:nvPr/>
        </p:nvGrpSpPr>
        <p:grpSpPr>
          <a:xfrm>
            <a:off x="287338" y="3640456"/>
            <a:ext cx="246062" cy="855344"/>
            <a:chOff x="304800" y="3810000"/>
            <a:chExt cx="228600" cy="590550"/>
          </a:xfrm>
        </p:grpSpPr>
        <p:cxnSp>
          <p:nvCxnSpPr>
            <p:cNvPr id="6" name="Straight Connector 5"/>
            <p:cNvCxnSpPr/>
            <p:nvPr/>
          </p:nvCxnSpPr>
          <p:spPr bwMode="auto">
            <a:xfrm>
              <a:off x="304800" y="3810000"/>
              <a:ext cx="228600" cy="0"/>
            </a:xfrm>
            <a:prstGeom prst="line">
              <a:avLst/>
            </a:prstGeom>
            <a:noFill/>
            <a:ln w="47625" cap="flat" cmpd="sng" algn="ctr">
              <a:solidFill>
                <a:srgbClr val="FF0000"/>
              </a:solidFill>
              <a:prstDash val="solid"/>
              <a:round/>
              <a:headEnd type="none" w="med" len="med"/>
              <a:tailEnd type="none" w="med" len="med"/>
            </a:ln>
            <a:effectLst/>
          </p:spPr>
        </p:cxnSp>
        <p:cxnSp>
          <p:nvCxnSpPr>
            <p:cNvPr id="7" name="Straight Connector 6"/>
            <p:cNvCxnSpPr/>
            <p:nvPr/>
          </p:nvCxnSpPr>
          <p:spPr bwMode="auto">
            <a:xfrm>
              <a:off x="304800" y="4400550"/>
              <a:ext cx="228600" cy="0"/>
            </a:xfrm>
            <a:prstGeom prst="line">
              <a:avLst/>
            </a:prstGeom>
            <a:noFill/>
            <a:ln w="47625" cap="flat" cmpd="sng" algn="ctr">
              <a:solidFill>
                <a:srgbClr val="FF0000"/>
              </a:solidFill>
              <a:prstDash val="solid"/>
              <a:round/>
              <a:headEnd type="none" w="med" len="med"/>
              <a:tailEnd type="none" w="med" len="med"/>
            </a:ln>
            <a:effectLst/>
          </p:spPr>
        </p:cxnSp>
        <p:cxnSp>
          <p:nvCxnSpPr>
            <p:cNvPr id="8" name="Straight Arrow Connector 7"/>
            <p:cNvCxnSpPr/>
            <p:nvPr/>
          </p:nvCxnSpPr>
          <p:spPr bwMode="auto">
            <a:xfrm>
              <a:off x="306388" y="3810000"/>
              <a:ext cx="0" cy="590550"/>
            </a:xfrm>
            <a:prstGeom prst="straightConnector1">
              <a:avLst/>
            </a:prstGeom>
            <a:noFill/>
            <a:ln w="66675" cap="flat" cmpd="sng" algn="ctr">
              <a:solidFill>
                <a:srgbClr val="FF0000"/>
              </a:solidFill>
              <a:prstDash val="solid"/>
              <a:round/>
              <a:headEnd type="none" w="med" len="med"/>
              <a:tailEnd type="none"/>
            </a:ln>
            <a:effectLst/>
          </p:spPr>
        </p:cxnSp>
      </p:grpSp>
      <p:sp>
        <p:nvSpPr>
          <p:cNvPr id="12" name="Cloud Callout 11"/>
          <p:cNvSpPr/>
          <p:nvPr/>
        </p:nvSpPr>
        <p:spPr bwMode="auto">
          <a:xfrm>
            <a:off x="3429000" y="4512944"/>
            <a:ext cx="2971800" cy="562213"/>
          </a:xfrm>
          <a:prstGeom prst="cloudCallout">
            <a:avLst>
              <a:gd name="adj1" fmla="val -51875"/>
              <a:gd name="adj2" fmla="val 3993"/>
            </a:avLst>
          </a:prstGeom>
          <a:solidFill>
            <a:schemeClr val="bg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MAC Times</a:t>
            </a:r>
            <a:endParaRPr lang="en-CA"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5" presetClass="entr" presetSubtype="1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228600" y="900911"/>
            <a:ext cx="8763000" cy="427825"/>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Logical File Address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5122" name="Picture 2"/>
          <p:cNvPicPr>
            <a:picLocks noChangeAspect="1" noChangeArrowheads="1"/>
          </p:cNvPicPr>
          <p:nvPr/>
        </p:nvPicPr>
        <p:blipFill>
          <a:blip r:embed="rId1"/>
          <a:srcRect/>
          <a:stretch>
            <a:fillRect/>
          </a:stretch>
        </p:blipFill>
        <p:spPr bwMode="auto">
          <a:xfrm>
            <a:off x="381000" y="1362075"/>
            <a:ext cx="8382000" cy="4505325"/>
          </a:xfrm>
          <a:prstGeom prst="rect">
            <a:avLst/>
          </a:prstGeom>
          <a:noFill/>
          <a:ln w="9525">
            <a:noFill/>
            <a:miter lim="800000"/>
            <a:headEnd/>
            <a:tailEnd/>
          </a:ln>
          <a:effectLst/>
        </p:spPr>
      </p:pic>
      <p:sp>
        <p:nvSpPr>
          <p:cNvPr id="7" name="Text Box 5"/>
          <p:cNvSpPr txBox="1">
            <a:spLocks noChangeArrowheads="1"/>
          </p:cNvSpPr>
          <p:nvPr/>
        </p:nvSpPr>
        <p:spPr bwMode="auto">
          <a:xfrm>
            <a:off x="381000" y="5874603"/>
            <a:ext cx="8610600" cy="830997"/>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latin typeface="Times New Roman" pitchFamily="18" charset="0"/>
                <a:cs typeface="Times New Roman" pitchFamily="18" charset="0"/>
              </a:rPr>
              <a:t>Two files have allocated five data units, and logical file addresses have been assigned to the data units</a:t>
            </a:r>
            <a:endParaRPr lang="en-US" b="1" dirty="0">
              <a:solidFill>
                <a:schemeClr val="accent2"/>
              </a:solidFill>
              <a:latin typeface="Times New Roman" pitchFamily="18" charset="0"/>
              <a:cs typeface="Times New Roman" pitchFamily="18" charset="0"/>
            </a:endParaRPr>
          </a:p>
        </p:txBody>
      </p:sp>
      <p:sp>
        <p:nvSpPr>
          <p:cNvPr id="6" name="Text Box 5"/>
          <p:cNvSpPr txBox="1">
            <a:spLocks noChangeArrowheads="1"/>
          </p:cNvSpPr>
          <p:nvPr/>
        </p:nvSpPr>
        <p:spPr bwMode="auto">
          <a:xfrm>
            <a:off x="266700" y="2471737"/>
            <a:ext cx="2362200" cy="1446550"/>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latin typeface="Times New Roman" pitchFamily="18" charset="0"/>
                <a:cs typeface="Times New Roman" pitchFamily="18" charset="0"/>
              </a:rPr>
              <a:t>Logical File System Address</a:t>
            </a:r>
            <a:endParaRPr lang="en-US" b="1" dirty="0">
              <a:solidFill>
                <a:schemeClr val="accent2"/>
              </a:solidFill>
              <a:latin typeface="Times New Roman" pitchFamily="18" charset="0"/>
              <a:cs typeface="Times New Roman" pitchFamily="18" charset="0"/>
            </a:endParaRPr>
          </a:p>
          <a:p>
            <a:pPr algn="ctr">
              <a:spcBef>
                <a:spcPct val="0"/>
              </a:spcBef>
              <a:buClrTx/>
              <a:buSzTx/>
              <a:buFontTx/>
              <a:buNone/>
            </a:pPr>
            <a:r>
              <a:rPr lang="en-US" sz="2000" b="1" dirty="0">
                <a:solidFill>
                  <a:schemeClr val="accent2"/>
                </a:solidFill>
                <a:latin typeface="Times New Roman" pitchFamily="18" charset="0"/>
                <a:cs typeface="Times New Roman" pitchFamily="18" charset="0"/>
              </a:rPr>
              <a:t>(Cluster number or address)</a:t>
            </a:r>
            <a:endParaRPr lang="en-US" sz="2000" b="1" dirty="0">
              <a:solidFill>
                <a:schemeClr val="accent2"/>
              </a:solidFill>
              <a:latin typeface="Times New Roman" pitchFamily="18" charset="0"/>
              <a:cs typeface="Times New Roman" pitchFamily="18" charset="0"/>
            </a:endParaRPr>
          </a:p>
        </p:txBody>
      </p:sp>
      <p:sp>
        <p:nvSpPr>
          <p:cNvPr id="8" name="Content Placeholder 2"/>
          <p:cNvSpPr txBox="1"/>
          <p:nvPr/>
        </p:nvSpPr>
        <p:spPr bwMode="auto">
          <a:xfrm>
            <a:off x="2819400" y="3229775"/>
            <a:ext cx="1092200" cy="30876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Cluster 0</a:t>
            </a:r>
            <a:endParaRPr lang="en-US" sz="1800" b="1" kern="0" dirty="0">
              <a:solidFill>
                <a:srgbClr val="C00000"/>
              </a:solidFill>
              <a:latin typeface="Times New Roman" pitchFamily="18" charset="0"/>
              <a:cs typeface="Times New Roman" pitchFamily="18" charset="0"/>
            </a:endParaRPr>
          </a:p>
        </p:txBody>
      </p:sp>
      <p:sp>
        <p:nvSpPr>
          <p:cNvPr id="9" name="Content Placeholder 2"/>
          <p:cNvSpPr txBox="1"/>
          <p:nvPr/>
        </p:nvSpPr>
        <p:spPr bwMode="auto">
          <a:xfrm>
            <a:off x="736600" y="1934375"/>
            <a:ext cx="1016000" cy="308762"/>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Sector 0</a:t>
            </a:r>
            <a:endParaRPr lang="en-US" sz="1800" b="1" kern="0" dirty="0">
              <a:solidFill>
                <a:srgbClr val="C00000"/>
              </a:solidFill>
              <a:latin typeface="Times New Roman" pitchFamily="18" charset="0"/>
              <a:cs typeface="Times New Roman" pitchFamily="18" charset="0"/>
            </a:endParaRPr>
          </a:p>
        </p:txBody>
      </p:sp>
      <p:sp>
        <p:nvSpPr>
          <p:cNvPr id="11" name="Rectangle 2"/>
          <p:cNvSpPr txBox="1">
            <a:spLocks noChangeArrowheads="1"/>
          </p:cNvSpPr>
          <p:nvPr/>
        </p:nvSpPr>
        <p:spPr bwMode="auto">
          <a:xfrm>
            <a:off x="457654" y="86632"/>
            <a:ext cx="7924800" cy="58567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301171" y="757534"/>
            <a:ext cx="8763000" cy="461665"/>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Slack Space</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Text Box 5"/>
          <p:cNvSpPr txBox="1">
            <a:spLocks noChangeArrowheads="1"/>
          </p:cNvSpPr>
          <p:nvPr/>
        </p:nvSpPr>
        <p:spPr bwMode="auto">
          <a:xfrm>
            <a:off x="377371" y="1201357"/>
            <a:ext cx="8610600" cy="3662541"/>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u="sng"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Slack space </a:t>
            </a:r>
            <a:r>
              <a:rPr lang="en-US" sz="2800" dirty="0">
                <a:solidFill>
                  <a:schemeClr val="accent2"/>
                </a:solidFill>
                <a:latin typeface="Times New Roman" pitchFamily="18" charset="0"/>
                <a:cs typeface="Times New Roman" pitchFamily="18" charset="0"/>
              </a:rPr>
              <a:t>occurs when the size of a file is not a multiple of a data unit size. A file must allocate a full data unit, even if it needs only a small part of it, and the unused bytes in the last data unit are called </a:t>
            </a: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slack space</a:t>
            </a:r>
            <a:r>
              <a:rPr lang="en-US" sz="2800" dirty="0">
                <a:solidFill>
                  <a:schemeClr val="accent2"/>
                </a:solidFill>
                <a:latin typeface="Times New Roman" pitchFamily="18" charset="0"/>
                <a:cs typeface="Times New Roman" pitchFamily="18" charset="0"/>
              </a:rPr>
              <a:t>. </a:t>
            </a:r>
            <a:endParaRPr lang="en-US" sz="2800"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dirty="0">
                <a:solidFill>
                  <a:schemeClr val="accent2"/>
                </a:solidFill>
                <a:latin typeface="Times New Roman" pitchFamily="18" charset="0"/>
                <a:cs typeface="Times New Roman" pitchFamily="18" charset="0"/>
              </a:rPr>
              <a:t>For example, if a file is 100 bytes, it needs to allocate a full 2,048-byte data unit, and the final 1,948 bytes would be slack space.</a:t>
            </a:r>
            <a:endParaRPr lang="en-US"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b="1" u="sng"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Slack space is considered allocated data</a:t>
            </a:r>
            <a:r>
              <a:rPr lang="en-US" dirty="0">
                <a:solidFill>
                  <a:schemeClr val="accent2"/>
                </a:solidFill>
                <a:latin typeface="Times New Roman" pitchFamily="18" charset="0"/>
                <a:cs typeface="Times New Roman" pitchFamily="18" charset="0"/>
              </a:rPr>
              <a:t>. </a:t>
            </a: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It may contain hidden data</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1"/>
          <a:srcRect/>
          <a:stretch>
            <a:fillRect/>
          </a:stretch>
        </p:blipFill>
        <p:spPr bwMode="auto">
          <a:xfrm>
            <a:off x="2286000" y="4800600"/>
            <a:ext cx="4124325" cy="1285875"/>
          </a:xfrm>
          <a:prstGeom prst="rect">
            <a:avLst/>
          </a:prstGeom>
          <a:noFill/>
          <a:ln w="9525">
            <a:noFill/>
            <a:miter lim="800000"/>
            <a:headEnd/>
            <a:tailEnd/>
          </a:ln>
          <a:effectLst/>
        </p:spPr>
      </p:pic>
      <p:sp>
        <p:nvSpPr>
          <p:cNvPr id="8" name="Text Box 5"/>
          <p:cNvSpPr txBox="1">
            <a:spLocks noChangeArrowheads="1"/>
          </p:cNvSpPr>
          <p:nvPr/>
        </p:nvSpPr>
        <p:spPr bwMode="auto">
          <a:xfrm>
            <a:off x="381000" y="6015335"/>
            <a:ext cx="8610600" cy="461665"/>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latin typeface="Times New Roman" pitchFamily="18" charset="0"/>
                <a:cs typeface="Times New Roman" pitchFamily="18" charset="0"/>
              </a:rPr>
              <a:t>Slack space of a 612-byte file in a 2048-byte cluster.</a:t>
            </a:r>
            <a:endParaRPr lang="en-US" b="1" dirty="0">
              <a:solidFill>
                <a:schemeClr val="accent2"/>
              </a:solidFill>
              <a:latin typeface="Times New Roman" pitchFamily="18" charset="0"/>
              <a:cs typeface="Times New Roman" pitchFamily="18" charset="0"/>
            </a:endParaRPr>
          </a:p>
        </p:txBody>
      </p:sp>
      <p:sp>
        <p:nvSpPr>
          <p:cNvPr id="9" name="Rectangle 2"/>
          <p:cNvSpPr txBox="1">
            <a:spLocks noChangeArrowheads="1"/>
          </p:cNvSpPr>
          <p:nvPr/>
        </p:nvSpPr>
        <p:spPr bwMode="auto">
          <a:xfrm>
            <a:off x="457654" y="86632"/>
            <a:ext cx="7924800" cy="585679"/>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00" y="609601"/>
            <a:ext cx="510540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descr="http://upload.wikimedia.org/wikipedia/commons/thumb/8/84/Example.svg/600px-Example.svg.png"/>
          <p:cNvPicPr>
            <a:picLocks noChangeAspect="1" noChangeArrowheads="1"/>
          </p:cNvPicPr>
          <p:nvPr/>
        </p:nvPicPr>
        <p:blipFill>
          <a:blip r:embed="rId2" cstate="print"/>
          <a:srcRect/>
          <a:stretch>
            <a:fillRect/>
          </a:stretch>
        </p:blipFill>
        <p:spPr bwMode="auto">
          <a:xfrm>
            <a:off x="0" y="7937"/>
            <a:ext cx="1211263" cy="1211263"/>
          </a:xfrm>
          <a:prstGeom prst="rect">
            <a:avLst/>
          </a:prstGeom>
          <a:noFill/>
        </p:spPr>
      </p:pic>
      <p:cxnSp>
        <p:nvCxnSpPr>
          <p:cNvPr id="5" name="Straight Arrow Connector 4"/>
          <p:cNvCxnSpPr/>
          <p:nvPr/>
        </p:nvCxnSpPr>
        <p:spPr bwMode="auto">
          <a:xfrm>
            <a:off x="605631" y="2362200"/>
            <a:ext cx="1604169" cy="762000"/>
          </a:xfrm>
          <a:prstGeom prst="straightConnector1">
            <a:avLst/>
          </a:prstGeom>
          <a:noFill/>
          <a:ln w="79375" cap="flat" cmpd="sng" algn="ctr">
            <a:solidFill>
              <a:srgbClr val="FF0000"/>
            </a:solidFill>
            <a:prstDash val="solid"/>
            <a:round/>
            <a:headEnd type="none" w="med" len="med"/>
            <a:tailEnd type="triangle"/>
          </a:ln>
          <a:effectLst/>
        </p:spPr>
      </p:cxnSp>
      <p:cxnSp>
        <p:nvCxnSpPr>
          <p:cNvPr id="7" name="Straight Arrow Connector 6"/>
          <p:cNvCxnSpPr/>
          <p:nvPr/>
        </p:nvCxnSpPr>
        <p:spPr bwMode="auto">
          <a:xfrm flipV="1">
            <a:off x="304800" y="3429000"/>
            <a:ext cx="1981200" cy="990600"/>
          </a:xfrm>
          <a:prstGeom prst="straightConnector1">
            <a:avLst/>
          </a:prstGeom>
          <a:noFill/>
          <a:ln w="79375" cap="flat" cmpd="sng" algn="ctr">
            <a:solidFill>
              <a:srgbClr val="FF0000"/>
            </a:solidFill>
            <a:prstDash val="solid"/>
            <a:round/>
            <a:headEnd type="none" w="med" len="med"/>
            <a:tailEnd type="triangle"/>
          </a:ln>
          <a:effectLst/>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1"/>
            <a:ext cx="8534400" cy="838200"/>
          </a:xfrm>
        </p:spPr>
        <p:txBody>
          <a:bodyPr/>
          <a:lstStyle/>
          <a:p>
            <a:pPr>
              <a:defRPr/>
            </a:pPr>
            <a:r>
              <a:rPr lang="en-US" u="none" dirty="0"/>
              <a:t>Dose of </a:t>
            </a:r>
            <a:r>
              <a:rPr lang="en-US" b="1" u="none" dirty="0">
                <a:effectLst>
                  <a:outerShdw blurRad="38100" dist="38100" dir="2700000" algn="tl">
                    <a:srgbClr val="000000">
                      <a:alpha val="43137"/>
                    </a:srgbClr>
                  </a:outerShdw>
                </a:effectLst>
                <a:latin typeface="Brush Script MT" pitchFamily="66" charset="0"/>
              </a:rPr>
              <a:t>Reality:</a:t>
            </a:r>
            <a:r>
              <a:rPr lang="en-US" sz="2800" u="none" dirty="0"/>
              <a:t> </a:t>
            </a:r>
            <a:endParaRPr lang="en-CA" sz="2800" b="1" u="none" dirty="0">
              <a:effectLst>
                <a:outerShdw blurRad="38100" dist="38100" dir="2700000" algn="tl">
                  <a:srgbClr val="000000">
                    <a:alpha val="43137"/>
                  </a:srgbClr>
                </a:outerShdw>
              </a:effectLst>
            </a:endParaRPr>
          </a:p>
        </p:txBody>
      </p:sp>
      <p:sp>
        <p:nvSpPr>
          <p:cNvPr id="11277" name="灯片编号占位符 2"/>
          <p:cNvSpPr>
            <a:spLocks noGrp="1"/>
          </p:cNvSpPr>
          <p:nvPr>
            <p:ph type="sldNum" sz="quarter" idx="12"/>
          </p:nvPr>
        </p:nvSpPr>
        <p:spPr>
          <a:xfrm>
            <a:off x="8572500" y="6267450"/>
            <a:ext cx="457200" cy="457200"/>
          </a:xfrm>
          <a:noFill/>
        </p:spPr>
        <p:txBody>
          <a:bodyPr/>
          <a:lstStyle/>
          <a:p>
            <a:fld id="{4C4D85A3-05E0-4770-A24A-081A135505C8}" type="slidenum">
              <a:rPr lang="zh-CN" altLang="en-US" sz="1800" smtClean="0">
                <a:ea typeface="SimSun" pitchFamily="2" charset="-122"/>
              </a:rPr>
            </a:fld>
            <a:endParaRPr lang="en-US" altLang="zh-CN" sz="1800">
              <a:ea typeface="SimSun" pitchFamily="2" charset="-122"/>
            </a:endParaRPr>
          </a:p>
        </p:txBody>
      </p:sp>
      <p:pic>
        <p:nvPicPr>
          <p:cNvPr id="3" name="Picture 2"/>
          <p:cNvPicPr>
            <a:picLocks noChangeAspect="1"/>
          </p:cNvPicPr>
          <p:nvPr/>
        </p:nvPicPr>
        <p:blipFill>
          <a:blip r:embed="rId1"/>
          <a:stretch>
            <a:fillRect/>
          </a:stretch>
        </p:blipFill>
        <p:spPr>
          <a:xfrm>
            <a:off x="5029200" y="1838096"/>
            <a:ext cx="3028950" cy="3235469"/>
          </a:xfrm>
          <a:prstGeom prst="rect">
            <a:avLst/>
          </a:prstGeom>
        </p:spPr>
      </p:pic>
      <p:pic>
        <p:nvPicPr>
          <p:cNvPr id="12" name="Picture 11"/>
          <p:cNvPicPr>
            <a:picLocks noChangeAspect="1"/>
          </p:cNvPicPr>
          <p:nvPr/>
        </p:nvPicPr>
        <p:blipFill>
          <a:blip r:embed="rId2"/>
          <a:stretch>
            <a:fillRect/>
          </a:stretch>
        </p:blipFill>
        <p:spPr>
          <a:xfrm>
            <a:off x="1600200" y="1230220"/>
            <a:ext cx="2711003" cy="4721411"/>
          </a:xfrm>
          <a:prstGeom prst="rect">
            <a:avLst/>
          </a:prstGeom>
        </p:spPr>
      </p:pic>
      <p:cxnSp>
        <p:nvCxnSpPr>
          <p:cNvPr id="13" name="Straight Arrow Connector 12"/>
          <p:cNvCxnSpPr/>
          <p:nvPr/>
        </p:nvCxnSpPr>
        <p:spPr bwMode="auto">
          <a:xfrm>
            <a:off x="533400" y="4419600"/>
            <a:ext cx="1219200" cy="0"/>
          </a:xfrm>
          <a:prstGeom prst="straightConnector1">
            <a:avLst/>
          </a:prstGeom>
          <a:noFill/>
          <a:ln w="190500" cap="flat" cmpd="sng" algn="ctr">
            <a:solidFill>
              <a:srgbClr val="FF0000"/>
            </a:solidFill>
            <a:prstDash val="solid"/>
            <a:round/>
            <a:headEnd type="none" w="med" len="med"/>
            <a:tailEnd type="triangle"/>
          </a:ln>
          <a:effectLst/>
        </p:spPr>
      </p:cxn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txBox="1"/>
          <p:nvPr/>
        </p:nvSpPr>
        <p:spPr bwMode="auto">
          <a:xfrm>
            <a:off x="8147050" y="6400800"/>
            <a:ext cx="768350" cy="457200"/>
          </a:xfrm>
          <a:prstGeom prst="rect">
            <a:avLst/>
          </a:prstGeom>
          <a:noFill/>
          <a:ln w="9525">
            <a:noFill/>
            <a:miter lim="800000"/>
          </a:ln>
          <a:effectLst/>
        </p:spPr>
        <p:txBody>
          <a:bodyPr vert="horz" wrap="square" lIns="91440" tIns="45720" rIns="91440" bIns="45720" numCol="1" anchor="t" anchorCtr="0" compatLnSpc="1"/>
          <a:lstStyle/>
          <a:p>
            <a:pPr marL="0" marR="0" lvl="0" indent="0" algn="r" defTabSz="914400" rtl="0" eaLnBrk="0" fontAlgn="base" latinLnBrk="0" hangingPunct="0">
              <a:lnSpc>
                <a:spcPct val="100000"/>
              </a:lnSpc>
              <a:spcBef>
                <a:spcPct val="0"/>
              </a:spcBef>
              <a:spcAft>
                <a:spcPct val="0"/>
              </a:spcAft>
              <a:buClrTx/>
              <a:buSzTx/>
              <a:buFontTx/>
              <a:buNone/>
              <a:defRPr/>
            </a:pPr>
            <a:fld id="{FCC5876B-A3BC-48BF-9710-C9C11EEB7A36}" type="slidenum">
              <a:rPr kumimoji="0" lang="zh-CN" altLang="en-US" sz="1400" b="0" i="0" u="none" strike="noStrike" kern="1200" cap="none" spc="0" normalizeH="0" baseline="0" noProof="0" smtClean="0">
                <a:ln>
                  <a:noFill/>
                </a:ln>
                <a:solidFill>
                  <a:schemeClr val="tx1"/>
                </a:solidFill>
                <a:effectLst/>
                <a:uLnTx/>
                <a:uFillTx/>
                <a:latin typeface="Times New Roman" pitchFamily="18" charset="0"/>
                <a:ea typeface="SimSun"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Times New Roman" pitchFamily="18" charset="0"/>
              <a:ea typeface="SimSun" pitchFamily="2" charset="-122"/>
              <a:cs typeface="+mn-cs"/>
            </a:endParaRPr>
          </a:p>
        </p:txBody>
      </p:sp>
      <p:grpSp>
        <p:nvGrpSpPr>
          <p:cNvPr id="6" name="Group 5"/>
          <p:cNvGrpSpPr/>
          <p:nvPr/>
        </p:nvGrpSpPr>
        <p:grpSpPr>
          <a:xfrm>
            <a:off x="2667000" y="4038600"/>
            <a:ext cx="3298825" cy="1897611"/>
            <a:chOff x="3375025" y="4503189"/>
            <a:chExt cx="3298825" cy="1897611"/>
          </a:xfrm>
        </p:grpSpPr>
        <p:pic>
          <p:nvPicPr>
            <p:cNvPr id="8" name="Picture 2" descr="http://bindapple.com/wp-content/uploads/2009/12/recover-deleted-files-from-mac-book.gif"/>
            <p:cNvPicPr>
              <a:picLocks noChangeAspect="1" noChangeArrowheads="1"/>
            </p:cNvPicPr>
            <p:nvPr/>
          </p:nvPicPr>
          <p:blipFill>
            <a:blip r:embed="rId1"/>
            <a:srcRect/>
            <a:stretch>
              <a:fillRect/>
            </a:stretch>
          </p:blipFill>
          <p:spPr bwMode="auto">
            <a:xfrm>
              <a:off x="3375025" y="4724400"/>
              <a:ext cx="1676400" cy="1676400"/>
            </a:xfrm>
            <a:prstGeom prst="rect">
              <a:avLst/>
            </a:prstGeom>
            <a:noFill/>
          </p:spPr>
        </p:pic>
        <p:pic>
          <p:nvPicPr>
            <p:cNvPr id="9" name="Picture 4" descr="http://upload.wikimedia.org/wikipedia/commons/e/e0/Deleted_photo.png"/>
            <p:cNvPicPr>
              <a:picLocks noChangeAspect="1" noChangeArrowheads="1"/>
            </p:cNvPicPr>
            <p:nvPr/>
          </p:nvPicPr>
          <p:blipFill>
            <a:blip r:embed="rId2"/>
            <a:srcRect/>
            <a:stretch>
              <a:fillRect/>
            </a:stretch>
          </p:blipFill>
          <p:spPr bwMode="auto">
            <a:xfrm>
              <a:off x="5041900" y="4503189"/>
              <a:ext cx="1631950" cy="1119679"/>
            </a:xfrm>
            <a:prstGeom prst="rect">
              <a:avLst/>
            </a:prstGeom>
            <a:noFill/>
          </p:spPr>
        </p:pic>
      </p:grpSp>
      <p:grpSp>
        <p:nvGrpSpPr>
          <p:cNvPr id="11" name="Group 10"/>
          <p:cNvGrpSpPr/>
          <p:nvPr/>
        </p:nvGrpSpPr>
        <p:grpSpPr>
          <a:xfrm>
            <a:off x="165100" y="2667000"/>
            <a:ext cx="1892300" cy="1905000"/>
            <a:chOff x="228600" y="3048000"/>
            <a:chExt cx="1892300" cy="1905000"/>
          </a:xfrm>
        </p:grpSpPr>
        <p:pic>
          <p:nvPicPr>
            <p:cNvPr id="12" name="Picture 2" descr="http://doineedanewcomputer.files.wordpress.com/2009/10/harddisk.jpg"/>
            <p:cNvPicPr>
              <a:picLocks noChangeAspect="1" noChangeArrowheads="1"/>
            </p:cNvPicPr>
            <p:nvPr/>
          </p:nvPicPr>
          <p:blipFill>
            <a:blip r:embed="rId3" cstate="print"/>
            <a:srcRect/>
            <a:stretch>
              <a:fillRect/>
            </a:stretch>
          </p:blipFill>
          <p:spPr bwMode="auto">
            <a:xfrm>
              <a:off x="609600" y="3048000"/>
              <a:ext cx="1253289" cy="1143000"/>
            </a:xfrm>
            <a:prstGeom prst="rect">
              <a:avLst/>
            </a:prstGeom>
            <a:noFill/>
          </p:spPr>
        </p:pic>
        <p:sp>
          <p:nvSpPr>
            <p:cNvPr id="13" name="Rectangle 2"/>
            <p:cNvSpPr txBox="1">
              <a:spLocks noChangeArrowheads="1"/>
            </p:cNvSpPr>
            <p:nvPr/>
          </p:nvSpPr>
          <p:spPr bwMode="auto">
            <a:xfrm>
              <a:off x="228600" y="4191000"/>
              <a:ext cx="18923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Hard disk image</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cxnSp>
        <p:nvCxnSpPr>
          <p:cNvPr id="14" name="Straight Arrow Connector 13"/>
          <p:cNvCxnSpPr/>
          <p:nvPr/>
        </p:nvCxnSpPr>
        <p:spPr bwMode="auto">
          <a:xfrm flipV="1">
            <a:off x="1799389" y="3429000"/>
            <a:ext cx="1952667" cy="1588"/>
          </a:xfrm>
          <a:prstGeom prst="straightConnector1">
            <a:avLst/>
          </a:prstGeom>
          <a:noFill/>
          <a:ln w="66675" cap="flat" cmpd="sng" algn="ctr">
            <a:solidFill>
              <a:srgbClr val="FF0000"/>
            </a:solidFill>
            <a:prstDash val="solid"/>
            <a:round/>
            <a:headEnd type="none" w="med" len="med"/>
            <a:tailEnd type="triangle"/>
          </a:ln>
          <a:effectLst/>
        </p:spPr>
      </p:cxnSp>
      <p:sp>
        <p:nvSpPr>
          <p:cNvPr id="15" name="Rectangle 2"/>
          <p:cNvSpPr txBox="1">
            <a:spLocks noChangeArrowheads="1"/>
          </p:cNvSpPr>
          <p:nvPr/>
        </p:nvSpPr>
        <p:spPr bwMode="auto">
          <a:xfrm>
            <a:off x="3429000" y="2971800"/>
            <a:ext cx="2895600" cy="10668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dirty="0">
                <a:solidFill>
                  <a:schemeClr val="accent2"/>
                </a:solidFill>
                <a:latin typeface="Times New Roman" pitchFamily="18" charset="0"/>
                <a:cs typeface="Times New Roman" pitchFamily="18" charset="0"/>
              </a:rPr>
              <a:t>unallocated metadata entry </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cxnSp>
        <p:nvCxnSpPr>
          <p:cNvPr id="17" name="Straight Arrow Connector 16"/>
          <p:cNvCxnSpPr/>
          <p:nvPr/>
        </p:nvCxnSpPr>
        <p:spPr bwMode="auto">
          <a:xfrm>
            <a:off x="6126361" y="3505200"/>
            <a:ext cx="1615678" cy="609600"/>
          </a:xfrm>
          <a:prstGeom prst="straightConnector1">
            <a:avLst/>
          </a:prstGeom>
          <a:noFill/>
          <a:ln w="66675" cap="flat" cmpd="sng" algn="ctr">
            <a:solidFill>
              <a:srgbClr val="FF0000"/>
            </a:solidFill>
            <a:prstDash val="solid"/>
            <a:round/>
            <a:headEnd type="none" w="med" len="med"/>
            <a:tailEnd type="triangle"/>
          </a:ln>
          <a:effectLst/>
        </p:spPr>
      </p:cxnSp>
      <p:sp>
        <p:nvSpPr>
          <p:cNvPr id="18" name="AutoShape 9"/>
          <p:cNvSpPr>
            <a:spLocks noChangeArrowheads="1"/>
          </p:cNvSpPr>
          <p:nvPr/>
        </p:nvSpPr>
        <p:spPr bwMode="auto">
          <a:xfrm>
            <a:off x="6324600" y="4191000"/>
            <a:ext cx="2743200" cy="1592811"/>
          </a:xfrm>
          <a:prstGeom prst="cloudCallout">
            <a:avLst>
              <a:gd name="adj1" fmla="val -11288"/>
              <a:gd name="adj2" fmla="val -37231"/>
            </a:avLst>
          </a:prstGeom>
          <a:solidFill>
            <a:schemeClr val="accent1"/>
          </a:solidFill>
          <a:ln w="9525">
            <a:solidFill>
              <a:schemeClr val="tx1"/>
            </a:solidFill>
            <a:round/>
          </a:ln>
        </p:spPr>
        <p:txBody>
          <a:bodyPr/>
          <a:lstStyle/>
          <a:p>
            <a:pPr lvl="0" algn="ctr">
              <a:spcBef>
                <a:spcPct val="0"/>
              </a:spcBef>
              <a:buClrTx/>
              <a:buSzTx/>
            </a:pPr>
            <a:r>
              <a:rPr lang="en-US" sz="2800" b="1" dirty="0">
                <a:solidFill>
                  <a:schemeClr val="accent2"/>
                </a:solidFill>
                <a:latin typeface="Times New Roman" pitchFamily="18" charset="0"/>
                <a:cs typeface="Times New Roman" pitchFamily="18" charset="0"/>
              </a:rPr>
              <a:t>Recover data/file</a:t>
            </a:r>
            <a:endParaRPr lang="en-US" sz="28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 name="Rectangle 2"/>
          <p:cNvSpPr txBox="1">
            <a:spLocks noChangeArrowheads="1"/>
          </p:cNvSpPr>
          <p:nvPr/>
        </p:nvSpPr>
        <p:spPr bwMode="auto">
          <a:xfrm>
            <a:off x="457654" y="312189"/>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Unallocated Metadata Analysis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heckerboard(across)">
                                      <p:cBhvr>
                                        <p:cTn id="12" dur="500"/>
                                        <p:tgtEl>
                                          <p:spTgt spid="17"/>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amond(in)">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7" name="Text Box 5"/>
          <p:cNvSpPr txBox="1">
            <a:spLocks noChangeArrowheads="1"/>
          </p:cNvSpPr>
          <p:nvPr/>
        </p:nvSpPr>
        <p:spPr bwMode="auto">
          <a:xfrm>
            <a:off x="381000" y="5200471"/>
            <a:ext cx="8610600" cy="830997"/>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latin typeface="Times New Roman" pitchFamily="18" charset="0"/>
                <a:cs typeface="Times New Roman" pitchFamily="18" charset="0"/>
              </a:rPr>
              <a:t>Two scenarios where in (A) the data unit pointers are not wiped when the entry is unallocated and in (B) they are wiped.</a:t>
            </a:r>
            <a:endParaRPr lang="en-US" b="1" dirty="0">
              <a:solidFill>
                <a:schemeClr val="accent2"/>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1"/>
          <a:srcRect/>
          <a:stretch>
            <a:fillRect/>
          </a:stretch>
        </p:blipFill>
        <p:spPr bwMode="auto">
          <a:xfrm>
            <a:off x="838200" y="1143000"/>
            <a:ext cx="7156449" cy="3881259"/>
          </a:xfrm>
          <a:prstGeom prst="rect">
            <a:avLst/>
          </a:prstGeom>
          <a:noFill/>
          <a:ln w="9525">
            <a:noFill/>
            <a:miter lim="800000"/>
            <a:headEnd/>
            <a:tailEnd/>
          </a:ln>
          <a:effectLst/>
        </p:spPr>
      </p:pic>
      <p:grpSp>
        <p:nvGrpSpPr>
          <p:cNvPr id="15" name="Group 14"/>
          <p:cNvGrpSpPr/>
          <p:nvPr/>
        </p:nvGrpSpPr>
        <p:grpSpPr>
          <a:xfrm>
            <a:off x="7994648" y="2171701"/>
            <a:ext cx="647704" cy="876300"/>
            <a:chOff x="7994648" y="2171701"/>
            <a:chExt cx="647704" cy="876300"/>
          </a:xfrm>
        </p:grpSpPr>
        <p:cxnSp>
          <p:nvCxnSpPr>
            <p:cNvPr id="8" name="Straight Connector 7"/>
            <p:cNvCxnSpPr/>
            <p:nvPr/>
          </p:nvCxnSpPr>
          <p:spPr bwMode="auto">
            <a:xfrm rot="5400000" flipH="1" flipV="1">
              <a:off x="7880349" y="2286000"/>
              <a:ext cx="876300" cy="647701"/>
            </a:xfrm>
            <a:prstGeom prst="line">
              <a:avLst/>
            </a:prstGeom>
            <a:noFill/>
            <a:ln w="79375"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rot="16200000" flipV="1">
              <a:off x="7880352" y="2286000"/>
              <a:ext cx="876300" cy="647701"/>
            </a:xfrm>
            <a:prstGeom prst="line">
              <a:avLst/>
            </a:prstGeom>
            <a:noFill/>
            <a:ln w="79375" cap="flat" cmpd="sng" algn="ctr">
              <a:solidFill>
                <a:srgbClr val="FF0000"/>
              </a:solidFill>
              <a:prstDash val="solid"/>
              <a:round/>
              <a:headEnd type="none" w="med" len="med"/>
              <a:tailEnd type="none" w="med" len="med"/>
            </a:ln>
            <a:effectLst/>
          </p:spPr>
        </p:cxnSp>
      </p:grpSp>
      <p:sp>
        <p:nvSpPr>
          <p:cNvPr id="4" name="Rectangle 3"/>
          <p:cNvSpPr/>
          <p:nvPr/>
        </p:nvSpPr>
        <p:spPr bwMode="auto">
          <a:xfrm>
            <a:off x="4724400" y="3352800"/>
            <a:ext cx="3352800" cy="1524000"/>
          </a:xfrm>
          <a:prstGeom prst="rect">
            <a:avLst/>
          </a:prstGeom>
          <a:noFill/>
          <a:ln w="603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pic>
        <p:nvPicPr>
          <p:cNvPr id="1026" name="Picture 2" descr="Configuring a tunneler should be quick and eas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300" y="1530171"/>
            <a:ext cx="990600" cy="990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p:cNvSpPr txBox="1">
            <a:spLocks noChangeArrowheads="1"/>
          </p:cNvSpPr>
          <p:nvPr/>
        </p:nvSpPr>
        <p:spPr bwMode="auto">
          <a:xfrm>
            <a:off x="609600" y="260308"/>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Metadata-based File Recovery</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65D20FE7-3708-408F-A0BF-1A33324EBDF8}" type="slidenum">
              <a:rPr lang="en-US" altLang="en-US" sz="1400">
                <a:latin typeface="Times New Roman" pitchFamily="18" charset="0"/>
              </a:rPr>
            </a:fld>
            <a:endParaRPr lang="en-US" altLang="en-US" sz="1400">
              <a:latin typeface="Times New Roman" pitchFamily="18" charset="0"/>
            </a:endParaRPr>
          </a:p>
        </p:txBody>
      </p:sp>
      <p:graphicFrame>
        <p:nvGraphicFramePr>
          <p:cNvPr id="11268" name="Object 1"/>
          <p:cNvGraphicFramePr>
            <a:graphicFrameLocks noChangeAspect="1"/>
          </p:cNvGraphicFramePr>
          <p:nvPr/>
        </p:nvGraphicFramePr>
        <p:xfrm>
          <a:off x="1250950" y="1374775"/>
          <a:ext cx="6743700" cy="4232275"/>
        </p:xfrm>
        <a:graphic>
          <a:graphicData uri="http://schemas.openxmlformats.org/presentationml/2006/ole">
            <mc:AlternateContent xmlns:mc="http://schemas.openxmlformats.org/markup-compatibility/2006">
              <mc:Choice xmlns:v="urn:schemas-microsoft-com:vml" Requires="v">
                <p:oleObj spid="_x0000_s6150" name="Visio" r:id="rId1" imgW="8971280" imgH="3398520" progId="Visio.Drawing.11">
                  <p:embed/>
                </p:oleObj>
              </mc:Choice>
              <mc:Fallback>
                <p:oleObj name="Visio" r:id="rId1" imgW="8971280" imgH="339852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1374775"/>
                        <a:ext cx="67437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txBox="1"/>
          <p:nvPr/>
        </p:nvSpPr>
        <p:spPr bwMode="auto">
          <a:xfrm>
            <a:off x="730250" y="6094413"/>
            <a:ext cx="75755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a:buFont typeface="ZapfDingbats" pitchFamily="82" charset="2"/>
              <a:buNone/>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File Deletion in FAT File Systems</a:t>
            </a:r>
            <a:endParaRPr lang="en-CA"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itle 1"/>
          <p:cNvSpPr txBox="1"/>
          <p:nvPr/>
        </p:nvSpPr>
        <p:spPr>
          <a:xfrm>
            <a:off x="6178550" y="5562600"/>
            <a:ext cx="1593850" cy="399257"/>
          </a:xfrm>
          <a:prstGeom prst="rect">
            <a:avLst/>
          </a:prstGeom>
        </p:spPr>
        <p:txBody>
          <a:bodyPr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2800" b="1" dirty="0">
                <a:latin typeface="Times New Roman" pitchFamily="18" charset="0"/>
                <a:cs typeface="Times New Roman" pitchFamily="18" charset="0"/>
              </a:rPr>
              <a:t>Data Area</a:t>
            </a:r>
            <a:endParaRPr lang="en-CA" sz="2800" b="1" dirty="0">
              <a:latin typeface="Times New Roman" pitchFamily="18" charset="0"/>
              <a:cs typeface="Times New Roman" pitchFamily="18" charset="0"/>
            </a:endParaRPr>
          </a:p>
        </p:txBody>
      </p:sp>
      <p:sp>
        <p:nvSpPr>
          <p:cNvPr id="10" name="Rectangle 9"/>
          <p:cNvSpPr/>
          <p:nvPr/>
        </p:nvSpPr>
        <p:spPr>
          <a:xfrm>
            <a:off x="6515100" y="3452813"/>
            <a:ext cx="914400" cy="1614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sp>
        <p:nvSpPr>
          <p:cNvPr id="11" name="Cloud Callout 10"/>
          <p:cNvSpPr/>
          <p:nvPr/>
        </p:nvSpPr>
        <p:spPr bwMode="auto">
          <a:xfrm>
            <a:off x="6705600" y="1817688"/>
            <a:ext cx="2247900" cy="1546225"/>
          </a:xfrm>
          <a:prstGeom prst="cloudCallout">
            <a:avLst>
              <a:gd name="adj1" fmla="val -25297"/>
              <a:gd name="adj2" fmla="val 40938"/>
            </a:avLst>
          </a:prstGeom>
          <a:solidFill>
            <a:schemeClr val="accent1"/>
          </a:solidFill>
          <a:ln w="41275" cap="flat" cmpd="sng" algn="ctr">
            <a:solidFill>
              <a:srgbClr val="FF0000"/>
            </a:solidFill>
            <a:prstDash val="solid"/>
            <a:round/>
            <a:headEnd type="none" w="med" len="med"/>
            <a:tailEnd type="none" w="med" len="med"/>
          </a:ln>
          <a:effectLst/>
        </p:spPr>
        <p:txBody>
          <a:bodyPr>
            <a:spAutoFit/>
          </a:bodyPr>
          <a:lstStyle/>
          <a:p>
            <a:pPr algn="ctr" eaLnBrk="1" hangingPunct="1">
              <a:defRPr/>
            </a:pPr>
            <a:r>
              <a:rPr lang="it-IT" sz="2000" dirty="0">
                <a:solidFill>
                  <a:srgbClr val="FF0000"/>
                </a:solidFill>
                <a:latin typeface="Times New Roman" pitchFamily="18" charset="0"/>
                <a:cs typeface="Times New Roman" pitchFamily="18" charset="0"/>
              </a:rPr>
              <a:t>Remain intact or unchanged</a:t>
            </a:r>
            <a:endParaRPr lang="en-CA" sz="2000" dirty="0">
              <a:solidFill>
                <a:srgbClr val="FF0000"/>
              </a:solidFill>
              <a:latin typeface="Times New Roman" pitchFamily="18" charset="0"/>
              <a:cs typeface="Times New Roman" pitchFamily="18" charset="0"/>
            </a:endParaRPr>
          </a:p>
        </p:txBody>
      </p:sp>
      <p:pic>
        <p:nvPicPr>
          <p:cNvPr id="13" name="Picture 4" descr="http://emergingyouth.files.wordpress.com/2009/03/easy_but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3" y="5176747"/>
            <a:ext cx="94615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6"/>
          <p:cNvCxnSpPr>
            <a:cxnSpLocks noChangeShapeType="1"/>
          </p:cNvCxnSpPr>
          <p:nvPr/>
        </p:nvCxnSpPr>
        <p:spPr bwMode="auto">
          <a:xfrm>
            <a:off x="2411227" y="2590800"/>
            <a:ext cx="746088" cy="0"/>
          </a:xfrm>
          <a:prstGeom prst="line">
            <a:avLst/>
          </a:prstGeom>
          <a:noFill/>
          <a:ln w="47625" algn="ctr">
            <a:solidFill>
              <a:srgbClr val="FF0000"/>
            </a:solidFill>
            <a:round/>
            <a:headEnd type="none" w="med" len="med"/>
            <a:tailEnd type="none" w="med" len="med"/>
          </a:ln>
          <a:extLst>
            <a:ext uri="{909E8E84-426E-40DD-AFC4-6F175D3DCCD1}">
              <a14:hiddenFill xmlns:a14="http://schemas.microsoft.com/office/drawing/2010/main">
                <a:noFill/>
              </a14:hiddenFill>
            </a:ext>
          </a:extLst>
        </p:spPr>
      </p:cxnSp>
      <p:cxnSp>
        <p:nvCxnSpPr>
          <p:cNvPr id="14" name="Straight Connector 6"/>
          <p:cNvCxnSpPr>
            <a:cxnSpLocks noChangeShapeType="1"/>
          </p:cNvCxnSpPr>
          <p:nvPr/>
        </p:nvCxnSpPr>
        <p:spPr bwMode="auto">
          <a:xfrm>
            <a:off x="3272873" y="2590800"/>
            <a:ext cx="746088" cy="0"/>
          </a:xfrm>
          <a:prstGeom prst="line">
            <a:avLst/>
          </a:prstGeom>
          <a:noFill/>
          <a:ln w="47625" algn="ctr">
            <a:solidFill>
              <a:srgbClr val="FF0000"/>
            </a:solidFill>
            <a:round/>
            <a:headEnd type="none" w="med" len="med"/>
            <a:tailEnd type="none" w="med" len="med"/>
          </a:ln>
          <a:extLst>
            <a:ext uri="{909E8E84-426E-40DD-AFC4-6F175D3DCCD1}">
              <a14:hiddenFill xmlns:a14="http://schemas.microsoft.com/office/drawing/2010/main">
                <a:noFill/>
              </a14:hiddenFill>
            </a:ext>
          </a:extLst>
        </p:spPr>
      </p:cxnSp>
      <p:sp>
        <p:nvSpPr>
          <p:cNvPr id="15" name="Rectangle 2"/>
          <p:cNvSpPr txBox="1">
            <a:spLocks noChangeArrowheads="1"/>
          </p:cNvSpPr>
          <p:nvPr/>
        </p:nvSpPr>
        <p:spPr bwMode="auto">
          <a:xfrm>
            <a:off x="609600" y="260308"/>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Metadata-based File Recovery</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pic>
        <p:nvPicPr>
          <p:cNvPr id="1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672" y="1190649"/>
            <a:ext cx="1143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987334" y="1763719"/>
            <a:ext cx="7245532" cy="4876800"/>
          </a:xfrm>
          <a:prstGeom prst="rect">
            <a:avLst/>
          </a:prstGeom>
        </p:spPr>
      </p:pic>
      <p:sp>
        <p:nvSpPr>
          <p:cNvPr id="2" name="Slide Number Placeholder 1"/>
          <p:cNvSpPr>
            <a:spLocks noGrp="1"/>
          </p:cNvSpPr>
          <p:nvPr>
            <p:ph type="sldNum" sz="quarter" idx="12"/>
          </p:nvPr>
        </p:nvSpPr>
        <p:spPr>
          <a:xfrm>
            <a:off x="7994650" y="6400800"/>
            <a:ext cx="768350" cy="457200"/>
          </a:xfrm>
        </p:spPr>
        <p:txBody>
          <a:bodyPr/>
          <a:lstStyle/>
          <a:p>
            <a:pPr>
              <a:defRPr/>
            </a:pPr>
            <a:fld id="{FCC5876B-A3BC-48BF-9710-C9C11EEB7A36}" type="slidenum">
              <a:rPr lang="zh-CN" altLang="en-US" smtClean="0"/>
            </a:fld>
            <a:endParaRPr lang="en-US" altLang="zh-CN" dirty="0"/>
          </a:p>
        </p:txBody>
      </p:sp>
      <p:pic>
        <p:nvPicPr>
          <p:cNvPr id="98306" name="Picture 2" descr="http://i53.photobucket.com/albums/g52/kockneykapers/QuestionMark.gif"/>
          <p:cNvPicPr>
            <a:picLocks noChangeAspect="1" noChangeArrowheads="1" noCrop="1"/>
          </p:cNvPicPr>
          <p:nvPr/>
        </p:nvPicPr>
        <p:blipFill>
          <a:blip r:embed="rId2" cstate="print"/>
          <a:srcRect/>
          <a:stretch>
            <a:fillRect/>
          </a:stretch>
        </p:blipFill>
        <p:spPr bwMode="auto">
          <a:xfrm rot="1480215">
            <a:off x="5384304" y="4693146"/>
            <a:ext cx="742950" cy="742950"/>
          </a:xfrm>
          <a:prstGeom prst="rect">
            <a:avLst/>
          </a:prstGeom>
          <a:noFill/>
        </p:spPr>
      </p:pic>
      <p:sp>
        <p:nvSpPr>
          <p:cNvPr id="8" name="Cloud Callout 7"/>
          <p:cNvSpPr/>
          <p:nvPr/>
        </p:nvSpPr>
        <p:spPr bwMode="auto">
          <a:xfrm>
            <a:off x="5257800" y="1066800"/>
            <a:ext cx="3810000" cy="2248853"/>
          </a:xfrm>
          <a:prstGeom prst="cloudCallout">
            <a:avLst>
              <a:gd name="adj1" fmla="val -58649"/>
              <a:gd name="adj2" fmla="val 18534"/>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We need to figure out which of the Metadata entries allocates the data unit 1000 most recently.</a:t>
            </a:r>
            <a:endParaRPr lang="en-CA" sz="1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ectangle 2"/>
          <p:cNvSpPr txBox="1">
            <a:spLocks noChangeArrowheads="1"/>
          </p:cNvSpPr>
          <p:nvPr/>
        </p:nvSpPr>
        <p:spPr bwMode="auto">
          <a:xfrm>
            <a:off x="152400" y="1981200"/>
            <a:ext cx="838200" cy="304800"/>
          </a:xfrm>
          <a:prstGeom prst="rect">
            <a:avLst/>
          </a:prstGeom>
          <a:noFill/>
          <a:ln w="9525">
            <a:noFill/>
            <a:miter lim="800000"/>
          </a:ln>
        </p:spPr>
        <p:txBody>
          <a:bodyPr vert="horz" wrap="square" lIns="91440" tIns="45720" rIns="91440" bIns="45720" numCol="1" anchor="ctr" anchorCtr="0" compatLnSpc="1"/>
          <a:lstStyle/>
          <a:p>
            <a:pPr lvl="0">
              <a:spcBef>
                <a:spcPct val="0"/>
              </a:spcBef>
              <a:buClrTx/>
              <a:buSzTx/>
            </a:pPr>
            <a:r>
              <a:rPr lang="en-US" sz="2000" b="1" kern="0" dirty="0">
                <a:solidFill>
                  <a:schemeClr val="accent2"/>
                </a:solidFill>
                <a:effectLst>
                  <a:outerShdw blurRad="38100" dist="38100" dir="2700000" algn="tl">
                    <a:srgbClr val="000000">
                      <a:alpha val="43137"/>
                    </a:srgbClr>
                  </a:outerShdw>
                </a:effectLst>
                <a:latin typeface="+mj-lt"/>
                <a:ea typeface="+mj-ea"/>
                <a:cs typeface="+mj-cs"/>
              </a:rPr>
              <a:t>File1</a:t>
            </a:r>
            <a:endParaRPr kumimoji="0" 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endParaRPr>
          </a:p>
        </p:txBody>
      </p:sp>
      <p:sp>
        <p:nvSpPr>
          <p:cNvPr id="10" name="Rectangle 2"/>
          <p:cNvSpPr txBox="1">
            <a:spLocks noChangeArrowheads="1"/>
          </p:cNvSpPr>
          <p:nvPr/>
        </p:nvSpPr>
        <p:spPr bwMode="auto">
          <a:xfrm>
            <a:off x="152400" y="2590800"/>
            <a:ext cx="838200" cy="304800"/>
          </a:xfrm>
          <a:prstGeom prst="rect">
            <a:avLst/>
          </a:prstGeom>
          <a:noFill/>
          <a:ln w="9525">
            <a:noFill/>
            <a:miter lim="800000"/>
          </a:ln>
        </p:spPr>
        <p:txBody>
          <a:bodyPr vert="horz" wrap="square" lIns="91440" tIns="45720" rIns="91440" bIns="45720" numCol="1" anchor="ctr" anchorCtr="0" compatLnSpc="1"/>
          <a:lstStyle/>
          <a:p>
            <a:pPr lvl="0">
              <a:spcBef>
                <a:spcPct val="0"/>
              </a:spcBef>
              <a:buClrTx/>
              <a:buSzTx/>
            </a:pPr>
            <a:r>
              <a:rPr lang="en-US" sz="2000" b="1" kern="0" dirty="0">
                <a:solidFill>
                  <a:schemeClr val="accent2"/>
                </a:solidFill>
                <a:effectLst>
                  <a:outerShdw blurRad="38100" dist="38100" dir="2700000" algn="tl">
                    <a:srgbClr val="000000">
                      <a:alpha val="43137"/>
                    </a:srgbClr>
                  </a:outerShdw>
                </a:effectLst>
                <a:latin typeface="+mj-lt"/>
                <a:ea typeface="+mj-ea"/>
                <a:cs typeface="+mj-cs"/>
              </a:rPr>
              <a:t>File2</a:t>
            </a:r>
            <a:endParaRPr kumimoji="0" 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endParaRPr>
          </a:p>
        </p:txBody>
      </p:sp>
      <p:sp>
        <p:nvSpPr>
          <p:cNvPr id="14" name="Rectangle 2"/>
          <p:cNvSpPr txBox="1">
            <a:spLocks noChangeArrowheads="1"/>
          </p:cNvSpPr>
          <p:nvPr/>
        </p:nvSpPr>
        <p:spPr bwMode="auto">
          <a:xfrm>
            <a:off x="190500" y="4705350"/>
            <a:ext cx="838200" cy="304800"/>
          </a:xfrm>
          <a:prstGeom prst="rect">
            <a:avLst/>
          </a:prstGeom>
          <a:noFill/>
          <a:ln w="9525">
            <a:noFill/>
            <a:miter lim="800000"/>
          </a:ln>
        </p:spPr>
        <p:txBody>
          <a:bodyPr vert="horz" wrap="square" lIns="91440" tIns="45720" rIns="91440" bIns="45720" numCol="1" anchor="ctr" anchorCtr="0" compatLnSpc="1"/>
          <a:lstStyle/>
          <a:p>
            <a:pPr lvl="0">
              <a:spcBef>
                <a:spcPct val="0"/>
              </a:spcBef>
              <a:buClrTx/>
              <a:buSzTx/>
            </a:pPr>
            <a:r>
              <a:rPr lang="en-US" sz="2000" b="1" kern="0" dirty="0">
                <a:solidFill>
                  <a:schemeClr val="accent2"/>
                </a:solidFill>
                <a:effectLst>
                  <a:outerShdw blurRad="38100" dist="38100" dir="2700000" algn="tl">
                    <a:srgbClr val="000000">
                      <a:alpha val="43137"/>
                    </a:srgbClr>
                  </a:outerShdw>
                </a:effectLst>
                <a:latin typeface="+mj-lt"/>
                <a:ea typeface="+mj-ea"/>
                <a:cs typeface="+mj-cs"/>
              </a:rPr>
              <a:t>File1</a:t>
            </a:r>
            <a:endParaRPr kumimoji="0" 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endParaRPr>
          </a:p>
        </p:txBody>
      </p:sp>
      <p:sp>
        <p:nvSpPr>
          <p:cNvPr id="15" name="Rectangle 2"/>
          <p:cNvSpPr txBox="1">
            <a:spLocks noChangeArrowheads="1"/>
          </p:cNvSpPr>
          <p:nvPr/>
        </p:nvSpPr>
        <p:spPr bwMode="auto">
          <a:xfrm>
            <a:off x="190500" y="5257800"/>
            <a:ext cx="838200" cy="304800"/>
          </a:xfrm>
          <a:prstGeom prst="rect">
            <a:avLst/>
          </a:prstGeom>
          <a:noFill/>
          <a:ln w="9525">
            <a:noFill/>
            <a:miter lim="800000"/>
          </a:ln>
        </p:spPr>
        <p:txBody>
          <a:bodyPr vert="horz" wrap="square" lIns="91440" tIns="45720" rIns="91440" bIns="45720" numCol="1" anchor="ctr" anchorCtr="0" compatLnSpc="1"/>
          <a:lstStyle/>
          <a:p>
            <a:pPr lvl="0">
              <a:spcBef>
                <a:spcPct val="0"/>
              </a:spcBef>
              <a:buClrTx/>
              <a:buSzTx/>
            </a:pPr>
            <a:r>
              <a:rPr lang="en-US" sz="2000" b="1" kern="0" dirty="0">
                <a:solidFill>
                  <a:schemeClr val="accent2"/>
                </a:solidFill>
                <a:effectLst>
                  <a:outerShdw blurRad="38100" dist="38100" dir="2700000" algn="tl">
                    <a:srgbClr val="000000">
                      <a:alpha val="43137"/>
                    </a:srgbClr>
                  </a:outerShdw>
                </a:effectLst>
                <a:latin typeface="+mj-lt"/>
                <a:ea typeface="+mj-ea"/>
                <a:cs typeface="+mj-cs"/>
              </a:rPr>
              <a:t>File2</a:t>
            </a:r>
            <a:endParaRPr kumimoji="0" 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endParaRPr>
          </a:p>
        </p:txBody>
      </p:sp>
      <p:sp>
        <p:nvSpPr>
          <p:cNvPr id="16" name="Rectangle 2"/>
          <p:cNvSpPr txBox="1">
            <a:spLocks noChangeArrowheads="1"/>
          </p:cNvSpPr>
          <p:nvPr/>
        </p:nvSpPr>
        <p:spPr bwMode="auto">
          <a:xfrm>
            <a:off x="190500" y="6019800"/>
            <a:ext cx="838200" cy="304800"/>
          </a:xfrm>
          <a:prstGeom prst="rect">
            <a:avLst/>
          </a:prstGeom>
          <a:noFill/>
          <a:ln w="9525">
            <a:noFill/>
            <a:miter lim="800000"/>
          </a:ln>
        </p:spPr>
        <p:txBody>
          <a:bodyPr vert="horz" wrap="square" lIns="91440" tIns="45720" rIns="91440" bIns="45720" numCol="1" anchor="ctr" anchorCtr="0" compatLnSpc="1"/>
          <a:lstStyle/>
          <a:p>
            <a:pPr lvl="0">
              <a:spcBef>
                <a:spcPct val="0"/>
              </a:spcBef>
              <a:buClrTx/>
              <a:buSzTx/>
            </a:pPr>
            <a:r>
              <a:rPr lang="en-US" sz="2000" b="1" kern="0" dirty="0">
                <a:solidFill>
                  <a:schemeClr val="accent2"/>
                </a:solidFill>
                <a:effectLst>
                  <a:outerShdw blurRad="38100" dist="38100" dir="2700000" algn="tl">
                    <a:srgbClr val="000000">
                      <a:alpha val="43137"/>
                    </a:srgbClr>
                  </a:outerShdw>
                </a:effectLst>
                <a:latin typeface="+mj-lt"/>
                <a:ea typeface="+mj-ea"/>
                <a:cs typeface="+mj-cs"/>
              </a:rPr>
              <a:t>File4</a:t>
            </a:r>
            <a:endParaRPr kumimoji="0" 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endParaRPr>
          </a:p>
        </p:txBody>
      </p:sp>
      <p:grpSp>
        <p:nvGrpSpPr>
          <p:cNvPr id="27" name="Group 26"/>
          <p:cNvGrpSpPr/>
          <p:nvPr/>
        </p:nvGrpSpPr>
        <p:grpSpPr>
          <a:xfrm>
            <a:off x="304800" y="1962150"/>
            <a:ext cx="304800" cy="340221"/>
            <a:chOff x="8763000" y="3962400"/>
            <a:chExt cx="304800" cy="340221"/>
          </a:xfrm>
        </p:grpSpPr>
        <p:cxnSp>
          <p:nvCxnSpPr>
            <p:cNvPr id="20" name="Straight Connector 19"/>
            <p:cNvCxnSpPr/>
            <p:nvPr/>
          </p:nvCxnSpPr>
          <p:spPr bwMode="auto">
            <a:xfrm flipH="1">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grpSp>
      <p:grpSp>
        <p:nvGrpSpPr>
          <p:cNvPr id="30" name="Group 29"/>
          <p:cNvGrpSpPr/>
          <p:nvPr/>
        </p:nvGrpSpPr>
        <p:grpSpPr>
          <a:xfrm>
            <a:off x="304800" y="2555379"/>
            <a:ext cx="304800" cy="340221"/>
            <a:chOff x="8763000" y="3962400"/>
            <a:chExt cx="304800" cy="340221"/>
          </a:xfrm>
        </p:grpSpPr>
        <p:cxnSp>
          <p:nvCxnSpPr>
            <p:cNvPr id="31" name="Straight Connector 30"/>
            <p:cNvCxnSpPr/>
            <p:nvPr/>
          </p:nvCxnSpPr>
          <p:spPr bwMode="auto">
            <a:xfrm flipH="1">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cxnSp>
          <p:nvCxnSpPr>
            <p:cNvPr id="32" name="Straight Connector 31"/>
            <p:cNvCxnSpPr/>
            <p:nvPr/>
          </p:nvCxnSpPr>
          <p:spPr bwMode="auto">
            <a:xfrm>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grpSp>
      <p:grpSp>
        <p:nvGrpSpPr>
          <p:cNvPr id="42" name="Group 41"/>
          <p:cNvGrpSpPr/>
          <p:nvPr/>
        </p:nvGrpSpPr>
        <p:grpSpPr>
          <a:xfrm>
            <a:off x="361950" y="4688979"/>
            <a:ext cx="304800" cy="340221"/>
            <a:chOff x="8763000" y="3962400"/>
            <a:chExt cx="304800" cy="340221"/>
          </a:xfrm>
        </p:grpSpPr>
        <p:cxnSp>
          <p:nvCxnSpPr>
            <p:cNvPr id="43" name="Straight Connector 42"/>
            <p:cNvCxnSpPr/>
            <p:nvPr/>
          </p:nvCxnSpPr>
          <p:spPr bwMode="auto">
            <a:xfrm flipH="1">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cxnSp>
          <p:nvCxnSpPr>
            <p:cNvPr id="44" name="Straight Connector 43"/>
            <p:cNvCxnSpPr/>
            <p:nvPr/>
          </p:nvCxnSpPr>
          <p:spPr bwMode="auto">
            <a:xfrm>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grpSp>
      <p:sp>
        <p:nvSpPr>
          <p:cNvPr id="5" name="Oval 4"/>
          <p:cNvSpPr/>
          <p:nvPr/>
        </p:nvSpPr>
        <p:spPr bwMode="auto">
          <a:xfrm>
            <a:off x="381000" y="1190356"/>
            <a:ext cx="533400" cy="486044"/>
          </a:xfrm>
          <a:prstGeom prst="ellipse">
            <a:avLst/>
          </a:prstGeom>
          <a:noFill/>
          <a:ln w="412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A</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45" name="Oval 44"/>
          <p:cNvSpPr/>
          <p:nvPr/>
        </p:nvSpPr>
        <p:spPr bwMode="auto">
          <a:xfrm>
            <a:off x="381000" y="3962400"/>
            <a:ext cx="533400" cy="486044"/>
          </a:xfrm>
          <a:prstGeom prst="ellipse">
            <a:avLst/>
          </a:prstGeom>
          <a:noFill/>
          <a:ln w="412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B</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p:txBody>
      </p:sp>
      <p:grpSp>
        <p:nvGrpSpPr>
          <p:cNvPr id="46" name="Group 45"/>
          <p:cNvGrpSpPr/>
          <p:nvPr/>
        </p:nvGrpSpPr>
        <p:grpSpPr>
          <a:xfrm>
            <a:off x="457200" y="5222379"/>
            <a:ext cx="304800" cy="340221"/>
            <a:chOff x="8763000" y="3962400"/>
            <a:chExt cx="304800" cy="340221"/>
          </a:xfrm>
        </p:grpSpPr>
        <p:cxnSp>
          <p:nvCxnSpPr>
            <p:cNvPr id="47" name="Straight Connector 46"/>
            <p:cNvCxnSpPr/>
            <p:nvPr/>
          </p:nvCxnSpPr>
          <p:spPr bwMode="auto">
            <a:xfrm flipH="1">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cxnSp>
          <p:nvCxnSpPr>
            <p:cNvPr id="48" name="Straight Connector 47"/>
            <p:cNvCxnSpPr/>
            <p:nvPr/>
          </p:nvCxnSpPr>
          <p:spPr bwMode="auto">
            <a:xfrm>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grpSp>
      <p:grpSp>
        <p:nvGrpSpPr>
          <p:cNvPr id="22" name="Group 21"/>
          <p:cNvGrpSpPr/>
          <p:nvPr/>
        </p:nvGrpSpPr>
        <p:grpSpPr>
          <a:xfrm>
            <a:off x="199104" y="5401615"/>
            <a:ext cx="3001296" cy="975891"/>
            <a:chOff x="199104" y="5020615"/>
            <a:chExt cx="3001296" cy="975891"/>
          </a:xfrm>
        </p:grpSpPr>
        <p:grpSp>
          <p:nvGrpSpPr>
            <p:cNvPr id="21" name="Group 20"/>
            <p:cNvGrpSpPr/>
            <p:nvPr/>
          </p:nvGrpSpPr>
          <p:grpSpPr>
            <a:xfrm>
              <a:off x="199104" y="5020615"/>
              <a:ext cx="3001296" cy="975891"/>
              <a:chOff x="199104" y="5020615"/>
              <a:chExt cx="3001296" cy="975891"/>
            </a:xfrm>
          </p:grpSpPr>
          <p:sp>
            <p:nvSpPr>
              <p:cNvPr id="6" name="Rectangle 5"/>
              <p:cNvSpPr/>
              <p:nvPr/>
            </p:nvSpPr>
            <p:spPr bwMode="auto">
              <a:xfrm>
                <a:off x="1143000" y="5562600"/>
                <a:ext cx="1066800" cy="43390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ctr" defTabSz="914400" rtl="0" eaLnBrk="0" fontAlgn="base" latinLnBrk="0" hangingPunct="0">
                  <a:lnSpc>
                    <a:spcPct val="100000"/>
                  </a:lnSpc>
                  <a:spcBef>
                    <a:spcPts val="0"/>
                  </a:spcBef>
                  <a:spcAft>
                    <a:spcPct val="0"/>
                  </a:spcAft>
                  <a:buClr>
                    <a:schemeClr val="accent2"/>
                  </a:buClr>
                  <a:buSzPct val="85000"/>
                  <a:buFont typeface="ZapfDingbats" pitchFamily="82" charset="2"/>
                  <a:buNone/>
                </a:pPr>
                <a:r>
                  <a:rPr kumimoji="0" lang="en-US" sz="1400" b="0" i="0" u="none" strike="noStrike" cap="none" normalizeH="0" baseline="0" dirty="0">
                    <a:ln>
                      <a:noFill/>
                    </a:ln>
                    <a:solidFill>
                      <a:schemeClr val="tx1"/>
                    </a:solidFill>
                    <a:effectLst/>
                    <a:latin typeface="Times New Roman" pitchFamily="18" charset="0"/>
                    <a:cs typeface="Times New Roman" pitchFamily="18" charset="0"/>
                  </a:rPr>
                  <a:t>Entry</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p>
                <a:pPr marL="342900" marR="0" indent="-342900" algn="ctr" defTabSz="914400" rtl="0" eaLnBrk="0" fontAlgn="base" latinLnBrk="0" hangingPunct="0">
                  <a:lnSpc>
                    <a:spcPct val="100000"/>
                  </a:lnSpc>
                  <a:spcBef>
                    <a:spcPts val="0"/>
                  </a:spcBef>
                  <a:spcAft>
                    <a:spcPct val="0"/>
                  </a:spcAft>
                  <a:buClr>
                    <a:schemeClr val="accent2"/>
                  </a:buClr>
                  <a:buSzPct val="85000"/>
                  <a:buFont typeface="ZapfDingbats" pitchFamily="82" charset="2"/>
                  <a:buNone/>
                </a:pPr>
                <a:r>
                  <a:rPr lang="en-US" sz="1400" dirty="0">
                    <a:latin typeface="Times New Roman" pitchFamily="18" charset="0"/>
                    <a:cs typeface="Times New Roman" pitchFamily="18" charset="0"/>
                  </a:rPr>
                  <a:t>#300</a:t>
                </a: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49" name="Rectangle 2"/>
              <p:cNvSpPr txBox="1">
                <a:spLocks noChangeArrowheads="1"/>
              </p:cNvSpPr>
              <p:nvPr/>
            </p:nvSpPr>
            <p:spPr bwMode="auto">
              <a:xfrm>
                <a:off x="199104" y="5638800"/>
                <a:ext cx="838200" cy="304800"/>
              </a:xfrm>
              <a:prstGeom prst="rect">
                <a:avLst/>
              </a:prstGeom>
              <a:noFill/>
              <a:ln w="9525">
                <a:noFill/>
                <a:miter lim="800000"/>
              </a:ln>
            </p:spPr>
            <p:txBody>
              <a:bodyPr vert="horz" wrap="square" lIns="91440" tIns="45720" rIns="91440" bIns="45720" numCol="1" anchor="ctr" anchorCtr="0" compatLnSpc="1"/>
              <a:lstStyle/>
              <a:p>
                <a:pPr lvl="0">
                  <a:spcBef>
                    <a:spcPct val="0"/>
                  </a:spcBef>
                  <a:buClrTx/>
                  <a:buSzTx/>
                </a:pPr>
                <a:r>
                  <a:rPr lang="en-US" sz="2000" b="1" kern="0" dirty="0">
                    <a:solidFill>
                      <a:schemeClr val="accent2"/>
                    </a:solidFill>
                    <a:effectLst>
                      <a:outerShdw blurRad="38100" dist="38100" dir="2700000" algn="tl">
                        <a:srgbClr val="000000">
                          <a:alpha val="43137"/>
                        </a:srgbClr>
                      </a:outerShdw>
                    </a:effectLst>
                    <a:latin typeface="+mj-lt"/>
                    <a:ea typeface="+mj-ea"/>
                    <a:cs typeface="+mj-cs"/>
                  </a:rPr>
                  <a:t>File3</a:t>
                </a:r>
                <a:endParaRPr kumimoji="0" lang="en-US" sz="20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mj-ea"/>
                  <a:cs typeface="+mj-cs"/>
                </a:endParaRPr>
              </a:p>
            </p:txBody>
          </p:sp>
          <p:cxnSp>
            <p:nvCxnSpPr>
              <p:cNvPr id="18" name="Straight Arrow Connector 17"/>
              <p:cNvCxnSpPr/>
              <p:nvPr/>
            </p:nvCxnSpPr>
            <p:spPr bwMode="auto">
              <a:xfrm flipV="1">
                <a:off x="2209800" y="5020615"/>
                <a:ext cx="990600" cy="588689"/>
              </a:xfrm>
              <a:prstGeom prst="straightConnector1">
                <a:avLst/>
              </a:prstGeom>
              <a:noFill/>
              <a:ln w="22225" cap="flat" cmpd="sng" algn="ctr">
                <a:solidFill>
                  <a:schemeClr val="tx1"/>
                </a:solidFill>
                <a:prstDash val="solid"/>
                <a:round/>
                <a:headEnd type="none" w="med" len="med"/>
                <a:tailEnd type="triangle"/>
              </a:ln>
              <a:effectLst/>
            </p:spPr>
          </p:cxnSp>
        </p:grpSp>
        <p:grpSp>
          <p:nvGrpSpPr>
            <p:cNvPr id="50" name="Group 49"/>
            <p:cNvGrpSpPr/>
            <p:nvPr/>
          </p:nvGrpSpPr>
          <p:grpSpPr>
            <a:xfrm>
              <a:off x="457200" y="5603379"/>
              <a:ext cx="304800" cy="340221"/>
              <a:chOff x="8763000" y="3962400"/>
              <a:chExt cx="304800" cy="340221"/>
            </a:xfrm>
          </p:grpSpPr>
          <p:cxnSp>
            <p:nvCxnSpPr>
              <p:cNvPr id="51" name="Straight Connector 50"/>
              <p:cNvCxnSpPr/>
              <p:nvPr/>
            </p:nvCxnSpPr>
            <p:spPr bwMode="auto">
              <a:xfrm flipH="1">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cxnSp>
            <p:nvCxnSpPr>
              <p:cNvPr id="52" name="Straight Connector 51"/>
              <p:cNvCxnSpPr/>
              <p:nvPr/>
            </p:nvCxnSpPr>
            <p:spPr bwMode="auto">
              <a:xfrm>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grpSp>
      </p:grpSp>
      <p:sp>
        <p:nvSpPr>
          <p:cNvPr id="34" name="Rectangle 2"/>
          <p:cNvSpPr txBox="1">
            <a:spLocks noChangeArrowheads="1"/>
          </p:cNvSpPr>
          <p:nvPr/>
        </p:nvSpPr>
        <p:spPr bwMode="auto">
          <a:xfrm>
            <a:off x="609600" y="260308"/>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Metadata-based File Recovery</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2"/>
                                        </p:tgtEl>
                                        <p:attrNameLst>
                                          <p:attrName>style.visibility</p:attrName>
                                        </p:attrNameLst>
                                      </p:cBhvr>
                                      <p:to>
                                        <p:strVal val="hidden"/>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8306"/>
                                        </p:tgtEl>
                                        <p:attrNameLst>
                                          <p:attrName>style.visibility</p:attrName>
                                        </p:attrNameLst>
                                      </p:cBhvr>
                                      <p:to>
                                        <p:strVal val="visible"/>
                                      </p:to>
                                    </p:set>
                                    <p:anim calcmode="lin" valueType="num">
                                      <p:cBhvr additive="base">
                                        <p:cTn id="19" dur="500" fill="hold"/>
                                        <p:tgtEl>
                                          <p:spTgt spid="98306"/>
                                        </p:tgtEl>
                                        <p:attrNameLst>
                                          <p:attrName>ppt_x</p:attrName>
                                        </p:attrNameLst>
                                      </p:cBhvr>
                                      <p:tavLst>
                                        <p:tav tm="0">
                                          <p:val>
                                            <p:strVal val="#ppt_x"/>
                                          </p:val>
                                        </p:tav>
                                        <p:tav tm="100000">
                                          <p:val>
                                            <p:strVal val="#ppt_x"/>
                                          </p:val>
                                        </p:tav>
                                      </p:tavLst>
                                    </p:anim>
                                    <p:anim calcmode="lin" valueType="num">
                                      <p:cBhvr additive="base">
                                        <p:cTn id="20" dur="500" fill="hold"/>
                                        <p:tgtEl>
                                          <p:spTgt spid="983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994650" y="6400800"/>
            <a:ext cx="768350" cy="457200"/>
          </a:xfrm>
        </p:spPr>
        <p:txBody>
          <a:bodyPr/>
          <a:lstStyle/>
          <a:p>
            <a:pPr>
              <a:defRPr/>
            </a:pPr>
            <a:fld id="{FCC5876B-A3BC-48BF-9710-C9C11EEB7A36}" type="slidenum">
              <a:rPr lang="zh-CN" altLang="en-US" smtClean="0"/>
            </a:fld>
            <a:endParaRPr lang="en-US" altLang="zh-CN"/>
          </a:p>
        </p:txBody>
      </p:sp>
      <p:sp>
        <p:nvSpPr>
          <p:cNvPr id="7" name="Text Box 5"/>
          <p:cNvSpPr txBox="1">
            <a:spLocks noChangeArrowheads="1"/>
          </p:cNvSpPr>
          <p:nvPr/>
        </p:nvSpPr>
        <p:spPr bwMode="auto">
          <a:xfrm>
            <a:off x="381000" y="2312432"/>
            <a:ext cx="8610600" cy="2246769"/>
          </a:xfrm>
          <a:prstGeom prst="rect">
            <a:avLst/>
          </a:prstGeom>
          <a:noFill/>
          <a:ln w="9525">
            <a:noFill/>
            <a:miter lim="800000"/>
          </a:ln>
        </p:spPr>
        <p:txBody>
          <a:bodyPr wrap="square">
            <a:spAutoFit/>
          </a:bodyPr>
          <a:lstStyle/>
          <a:p>
            <a:pPr algn="just">
              <a:spcBef>
                <a:spcPct val="0"/>
              </a:spcBef>
              <a:buClrTx/>
              <a:buSzTx/>
              <a:buFontTx/>
              <a:buNone/>
            </a:pPr>
            <a:r>
              <a:rPr lang="en-CA" sz="2800" dirty="0">
                <a:latin typeface="Times New Roman" pitchFamily="18" charset="0"/>
                <a:cs typeface="Times New Roman" pitchFamily="18" charset="0"/>
              </a:rPr>
              <a:t>Typically, </a:t>
            </a:r>
            <a:r>
              <a:rPr lang="en-CA" sz="2800" b="1" dirty="0">
                <a:solidFill>
                  <a:srgbClr val="FF0000"/>
                </a:solidFill>
                <a:latin typeface="Times New Roman" pitchFamily="18" charset="0"/>
                <a:cs typeface="Times New Roman" pitchFamily="18" charset="0"/>
              </a:rPr>
              <a:t>the contents of deleted files are not removed immediately from the drive</a:t>
            </a:r>
            <a:r>
              <a:rPr lang="en-CA" sz="2800" dirty="0">
                <a:latin typeface="Times New Roman" pitchFamily="18" charset="0"/>
                <a:cs typeface="Times New Roman" pitchFamily="18" charset="0"/>
              </a:rPr>
              <a:t>, and </a:t>
            </a:r>
            <a:r>
              <a:rPr lang="en-CA" sz="2800" b="1" dirty="0">
                <a:latin typeface="Times New Roman" pitchFamily="18" charset="0"/>
                <a:cs typeface="Times New Roman" pitchFamily="18" charset="0"/>
              </a:rPr>
              <a:t>these deleted files' data that has not been overwritten can be recovered</a:t>
            </a:r>
            <a:r>
              <a:rPr lang="en-CA" sz="2800" dirty="0">
                <a:latin typeface="Times New Roman" pitchFamily="18" charset="0"/>
                <a:cs typeface="Times New Roman" pitchFamily="18" charset="0"/>
              </a:rPr>
              <a:t>. However, there is little chance of recovery for recovering overwritten files.</a:t>
            </a:r>
            <a:endParaRPr lang="en-CA" sz="2800" dirty="0">
              <a:latin typeface="Times New Roman" pitchFamily="18" charset="0"/>
              <a:cs typeface="Times New Roman" pitchFamily="18" charset="0"/>
            </a:endParaRPr>
          </a:p>
        </p:txBody>
      </p:sp>
      <p:sp>
        <p:nvSpPr>
          <p:cNvPr id="8" name="Cloud Callout 7"/>
          <p:cNvSpPr/>
          <p:nvPr/>
        </p:nvSpPr>
        <p:spPr bwMode="auto">
          <a:xfrm>
            <a:off x="3657600" y="4597301"/>
            <a:ext cx="4191000" cy="2108299"/>
          </a:xfrm>
          <a:prstGeom prst="cloudCallout">
            <a:avLst>
              <a:gd name="adj1" fmla="val 37670"/>
              <a:gd name="adj2" fmla="val -91107"/>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rPr>
              <a:t>We can recover deleted files.</a:t>
            </a:r>
            <a:endParaRPr lang="en-CA" sz="2800" b="1" dirty="0">
              <a:solidFill>
                <a:srgbClr val="FF0000"/>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81" y="1238250"/>
            <a:ext cx="5148262" cy="83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gliciousliving.com/wp-content/uploads/2013/08/OK-happy-face_full.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1304" y="4597301"/>
            <a:ext cx="1409328" cy="12110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609600" y="260308"/>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Metadata-based File Recovery</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ppt_x"/>
                                          </p:val>
                                        </p:tav>
                                        <p:tav tm="100000">
                                          <p:val>
                                            <p:strVal val="#ppt_x"/>
                                          </p:val>
                                        </p:tav>
                                      </p:tavLst>
                                    </p:anim>
                                    <p:anim calcmode="lin" valueType="num">
                                      <p:cBhvr additive="base">
                                        <p:cTn id="1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1"/>
            <a:ext cx="8534400" cy="838200"/>
          </a:xfrm>
        </p:spPr>
        <p:txBody>
          <a:bodyPr/>
          <a:lstStyle/>
          <a:p>
            <a:pPr>
              <a:defRPr/>
            </a:pPr>
            <a:r>
              <a:rPr lang="en-US" u="none" dirty="0"/>
              <a:t>Dose of </a:t>
            </a:r>
            <a:r>
              <a:rPr lang="en-US" b="1" u="none" dirty="0">
                <a:effectLst>
                  <a:outerShdw blurRad="38100" dist="38100" dir="2700000" algn="tl">
                    <a:srgbClr val="000000">
                      <a:alpha val="43137"/>
                    </a:srgbClr>
                  </a:outerShdw>
                </a:effectLst>
                <a:latin typeface="Brush Script MT" pitchFamily="66" charset="0"/>
              </a:rPr>
              <a:t>Reality:</a:t>
            </a:r>
            <a:r>
              <a:rPr lang="en-US" sz="2800" u="none" dirty="0"/>
              <a:t> </a:t>
            </a:r>
            <a:endParaRPr lang="en-CA" sz="2800" b="1" u="none" dirty="0">
              <a:effectLst>
                <a:outerShdw blurRad="38100" dist="38100" dir="2700000" algn="tl">
                  <a:srgbClr val="000000">
                    <a:alpha val="43137"/>
                  </a:srgbClr>
                </a:outerShdw>
              </a:effectLst>
            </a:endParaRPr>
          </a:p>
        </p:txBody>
      </p:sp>
      <p:sp>
        <p:nvSpPr>
          <p:cNvPr id="16" name="Rectangle 2"/>
          <p:cNvSpPr txBox="1">
            <a:spLocks noChangeArrowheads="1"/>
          </p:cNvSpPr>
          <p:nvPr/>
        </p:nvSpPr>
        <p:spPr bwMode="auto">
          <a:xfrm>
            <a:off x="6248400" y="1066800"/>
            <a:ext cx="2743200" cy="762000"/>
          </a:xfrm>
          <a:prstGeom prst="rect">
            <a:avLst/>
          </a:prstGeom>
          <a:noFill/>
          <a:ln w="9525">
            <a:noFill/>
            <a:miter lim="800000"/>
          </a:ln>
          <a:effectLst>
            <a:outerShdw dist="45791" dir="2021404" algn="ctr" rotWithShape="0">
              <a:schemeClr val="bg1"/>
            </a:outerShdw>
          </a:effectLst>
        </p:spPr>
        <p:txBody>
          <a:bodyPr anchor="ctr"/>
          <a:lstStyle/>
          <a:p>
            <a:pPr algn="ctr" eaLnBrk="1" hangingPunct="1">
              <a:defRPr/>
            </a:pPr>
            <a:r>
              <a:rPr lang="en-US" altLang="zh-CN" sz="2000" b="1" kern="0" dirty="0">
                <a:solidFill>
                  <a:srgbClr val="336699"/>
                </a:solidFill>
                <a:effectLst>
                  <a:outerShdw blurRad="38100" dist="38100" dir="2700000" algn="tl">
                    <a:srgbClr val="000000">
                      <a:alpha val="43137"/>
                    </a:srgbClr>
                  </a:outerShdw>
                </a:effectLst>
                <a:latin typeface="+mj-lt"/>
                <a:cs typeface="+mj-cs"/>
              </a:rPr>
              <a:t>I want to find a file, named cv.pdf</a:t>
            </a:r>
            <a:endParaRPr lang="en-US" altLang="zh-CN" sz="2000" b="1" kern="0" dirty="0">
              <a:solidFill>
                <a:srgbClr val="336699"/>
              </a:solidFill>
              <a:effectLst>
                <a:outerShdw blurRad="38100" dist="38100" dir="2700000" algn="tl">
                  <a:srgbClr val="000000">
                    <a:alpha val="43137"/>
                  </a:srgbClr>
                </a:outerShdw>
              </a:effectLst>
              <a:latin typeface="+mj-lt"/>
              <a:ea typeface="SimSun" pitchFamily="2" charset="-122"/>
              <a:cs typeface="+mj-cs"/>
            </a:endParaRPr>
          </a:p>
        </p:txBody>
      </p:sp>
      <p:sp>
        <p:nvSpPr>
          <p:cNvPr id="11277" name="灯片编号占位符 2"/>
          <p:cNvSpPr>
            <a:spLocks noGrp="1"/>
          </p:cNvSpPr>
          <p:nvPr>
            <p:ph type="sldNum" sz="quarter" idx="12"/>
          </p:nvPr>
        </p:nvSpPr>
        <p:spPr>
          <a:xfrm>
            <a:off x="8572500" y="6267450"/>
            <a:ext cx="457200" cy="457200"/>
          </a:xfrm>
          <a:noFill/>
        </p:spPr>
        <p:txBody>
          <a:bodyPr/>
          <a:lstStyle/>
          <a:p>
            <a:fld id="{4C4D85A3-05E0-4770-A24A-081A135505C8}" type="slidenum">
              <a:rPr lang="zh-CN" altLang="en-US" sz="1800" smtClean="0">
                <a:ea typeface="SimSun" pitchFamily="2" charset="-122"/>
              </a:rPr>
            </a:fld>
            <a:endParaRPr lang="en-US" altLang="zh-CN" sz="1800">
              <a:ea typeface="SimSun" pitchFamily="2" charset="-122"/>
            </a:endParaRPr>
          </a:p>
        </p:txBody>
      </p:sp>
      <p:pic>
        <p:nvPicPr>
          <p:cNvPr id="22" name="Picture 2" descr="HARD DISK !"/>
          <p:cNvPicPr>
            <a:picLocks noChangeAspect="1" noChangeArrowheads="1"/>
          </p:cNvPicPr>
          <p:nvPr/>
        </p:nvPicPr>
        <p:blipFill>
          <a:blip r:embed="rId1"/>
          <a:srcRect/>
          <a:stretch>
            <a:fillRect/>
          </a:stretch>
        </p:blipFill>
        <p:spPr bwMode="auto">
          <a:xfrm>
            <a:off x="685800" y="1066800"/>
            <a:ext cx="2743200" cy="1371601"/>
          </a:xfrm>
          <a:prstGeom prst="rect">
            <a:avLst/>
          </a:prstGeom>
          <a:noFill/>
        </p:spPr>
      </p:pic>
      <p:sp>
        <p:nvSpPr>
          <p:cNvPr id="23" name="Rectangle 2"/>
          <p:cNvSpPr txBox="1">
            <a:spLocks noChangeArrowheads="1"/>
          </p:cNvSpPr>
          <p:nvPr/>
        </p:nvSpPr>
        <p:spPr bwMode="auto">
          <a:xfrm>
            <a:off x="533400" y="2438401"/>
            <a:ext cx="3352800" cy="914399"/>
          </a:xfrm>
          <a:prstGeom prst="rect">
            <a:avLst/>
          </a:prstGeom>
          <a:noFill/>
          <a:ln w="9525">
            <a:noFill/>
            <a:miter lim="800000"/>
          </a:ln>
          <a:effectLst>
            <a:outerShdw dist="45791" dir="2021404" algn="ctr" rotWithShape="0">
              <a:schemeClr val="bg1"/>
            </a:outerShdw>
          </a:effectLst>
        </p:spPr>
        <p:txBody>
          <a:bodyPr anchor="ctr"/>
          <a:lstStyle/>
          <a:p>
            <a:pPr algn="ctr" eaLnBrk="1" hangingPunct="1">
              <a:defRPr/>
            </a:pPr>
            <a:r>
              <a:rPr lang="en-US" altLang="zh-CN" sz="2000" b="1" kern="0" dirty="0">
                <a:solidFill>
                  <a:srgbClr val="336699"/>
                </a:solidFill>
                <a:effectLst>
                  <a:outerShdw blurRad="38100" dist="38100" dir="2700000" algn="tl">
                    <a:srgbClr val="000000">
                      <a:alpha val="43137"/>
                    </a:srgbClr>
                  </a:outerShdw>
                </a:effectLst>
                <a:latin typeface="+mj-lt"/>
                <a:cs typeface="+mj-cs"/>
              </a:rPr>
              <a:t>Physical Disk Address </a:t>
            </a:r>
            <a:endParaRPr lang="en-US" altLang="zh-CN" sz="2000" b="1" kern="0" dirty="0">
              <a:solidFill>
                <a:srgbClr val="336699"/>
              </a:solidFill>
              <a:effectLst>
                <a:outerShdw blurRad="38100" dist="38100" dir="2700000" algn="tl">
                  <a:srgbClr val="000000">
                    <a:alpha val="43137"/>
                  </a:srgbClr>
                </a:outerShdw>
              </a:effectLst>
              <a:latin typeface="+mj-lt"/>
              <a:cs typeface="+mj-cs"/>
            </a:endParaRPr>
          </a:p>
          <a:p>
            <a:pPr algn="ctr" eaLnBrk="1" hangingPunct="1">
              <a:defRPr/>
            </a:pPr>
            <a:r>
              <a:rPr lang="en-US" altLang="zh-CN" sz="2000" b="1" kern="0" dirty="0">
                <a:solidFill>
                  <a:srgbClr val="336699"/>
                </a:solidFill>
                <a:effectLst>
                  <a:outerShdw blurRad="38100" dist="38100" dir="2700000" algn="tl">
                    <a:srgbClr val="000000">
                      <a:alpha val="43137"/>
                    </a:srgbClr>
                  </a:outerShdw>
                </a:effectLst>
                <a:latin typeface="+mj-lt"/>
                <a:cs typeface="+mj-cs"/>
              </a:rPr>
              <a:t>(Cylinder-Head-Sector)</a:t>
            </a:r>
            <a:endParaRPr lang="en-US" altLang="zh-CN" sz="2000" b="1" kern="0" dirty="0">
              <a:solidFill>
                <a:srgbClr val="336699"/>
              </a:solidFill>
              <a:effectLst>
                <a:outerShdw blurRad="38100" dist="38100" dir="2700000" algn="tl">
                  <a:srgbClr val="000000">
                    <a:alpha val="43137"/>
                  </a:srgbClr>
                </a:outerShdw>
              </a:effectLst>
              <a:latin typeface="+mj-lt"/>
              <a:ea typeface="SimSun" pitchFamily="2" charset="-122"/>
              <a:cs typeface="+mj-cs"/>
            </a:endParaRPr>
          </a:p>
        </p:txBody>
      </p:sp>
      <p:pic>
        <p:nvPicPr>
          <p:cNvPr id="8194" name="Picture 2" descr="http://tbn1.google.com/images?q=tbn:U6lJhaZllewopM:http://www.scld.org.uk/data/image/Question.JPG"/>
          <p:cNvPicPr>
            <a:picLocks noChangeAspect="1" noChangeArrowheads="1"/>
          </p:cNvPicPr>
          <p:nvPr/>
        </p:nvPicPr>
        <p:blipFill>
          <a:blip r:embed="rId2"/>
          <a:srcRect/>
          <a:stretch>
            <a:fillRect/>
          </a:stretch>
        </p:blipFill>
        <p:spPr bwMode="auto">
          <a:xfrm>
            <a:off x="7010400" y="1905000"/>
            <a:ext cx="1076325" cy="1066800"/>
          </a:xfrm>
          <a:prstGeom prst="rect">
            <a:avLst/>
          </a:prstGeom>
          <a:noFill/>
        </p:spPr>
      </p:pic>
      <p:grpSp>
        <p:nvGrpSpPr>
          <p:cNvPr id="10" name="Group 9"/>
          <p:cNvGrpSpPr/>
          <p:nvPr/>
        </p:nvGrpSpPr>
        <p:grpSpPr>
          <a:xfrm>
            <a:off x="4343400" y="1828800"/>
            <a:ext cx="1905000" cy="1981200"/>
            <a:chOff x="3733800" y="2057400"/>
            <a:chExt cx="1905000" cy="1981200"/>
          </a:xfrm>
        </p:grpSpPr>
        <p:pic>
          <p:nvPicPr>
            <p:cNvPr id="8195" name="Picture 3"/>
            <p:cNvPicPr>
              <a:picLocks noChangeAspect="1" noChangeArrowheads="1"/>
            </p:cNvPicPr>
            <p:nvPr/>
          </p:nvPicPr>
          <p:blipFill>
            <a:blip r:embed="rId3"/>
            <a:srcRect/>
            <a:stretch>
              <a:fillRect/>
            </a:stretch>
          </p:blipFill>
          <p:spPr bwMode="auto">
            <a:xfrm>
              <a:off x="3733800" y="2138362"/>
              <a:ext cx="1905000" cy="1900238"/>
            </a:xfrm>
            <a:prstGeom prst="rect">
              <a:avLst/>
            </a:prstGeom>
            <a:noFill/>
            <a:ln w="9525">
              <a:noFill/>
              <a:miter lim="800000"/>
              <a:headEnd/>
              <a:tailEnd/>
            </a:ln>
            <a:effectLst/>
          </p:spPr>
        </p:pic>
        <p:sp>
          <p:nvSpPr>
            <p:cNvPr id="9" name="Line 24"/>
            <p:cNvSpPr>
              <a:spLocks noChangeShapeType="1"/>
            </p:cNvSpPr>
            <p:nvPr/>
          </p:nvSpPr>
          <p:spPr bwMode="auto">
            <a:xfrm flipH="1" flipV="1">
              <a:off x="4571997" y="2057400"/>
              <a:ext cx="45719" cy="1981200"/>
            </a:xfrm>
            <a:prstGeom prst="line">
              <a:avLst/>
            </a:prstGeom>
            <a:noFill/>
            <a:ln w="66675">
              <a:solidFill>
                <a:srgbClr val="FF0000"/>
              </a:solidFill>
              <a:prstDash val="dash"/>
              <a:round/>
              <a:headEnd type="none" w="med" len="med"/>
              <a:tailEnd type="none" w="med" len="med"/>
            </a:ln>
          </p:spPr>
          <p:txBody>
            <a:bodyPr/>
            <a:lstStyle/>
            <a:p>
              <a:endParaRPr lang="en-CA"/>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3810000"/>
            <a:ext cx="4191000" cy="7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3"/>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0"/>
              </a:spcBef>
              <a:buClrTx/>
              <a:buSzTx/>
              <a:buFontTx/>
              <a:buNone/>
            </a:pPr>
            <a:fld id="{08F2C9F1-681E-4900-A881-2BCEC3B6C914}"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149507"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72770" y="1644650"/>
            <a:ext cx="5899630"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8" name="Title 1"/>
          <p:cNvSpPr>
            <a:spLocks noGrp="1" noChangeArrowheads="1"/>
          </p:cNvSpPr>
          <p:nvPr>
            <p:ph type="title"/>
          </p:nvPr>
        </p:nvSpPr>
        <p:spPr>
          <a:xfrm>
            <a:off x="1752600" y="482600"/>
            <a:ext cx="6927850" cy="627062"/>
          </a:xfrm>
        </p:spPr>
        <p:txBody>
          <a:bodyPr/>
          <a:lstStyle/>
          <a:p>
            <a:pPr algn="ctr" eaLnBrk="1" hangingPunct="1"/>
            <a:r>
              <a:rPr lang="en-US" altLang="en-US" sz="3600" u="none" dirty="0">
                <a:solidFill>
                  <a:schemeClr val="tx1"/>
                </a:solidFill>
                <a:latin typeface="Times New Roman" pitchFamily="18" charset="0"/>
                <a:cs typeface="Times New Roman" pitchFamily="18" charset="0"/>
              </a:rPr>
              <a:t>Cryptography - Digital Envelopes</a:t>
            </a:r>
            <a:endParaRPr lang="en-US" altLang="en-US" sz="3600" u="none" dirty="0">
              <a:solidFill>
                <a:schemeClr val="tx1"/>
              </a:solidFill>
              <a:latin typeface="Times New Roman" pitchFamily="18" charset="0"/>
              <a:cs typeface="Times New Roman" pitchFamily="18" charset="0"/>
            </a:endParaRPr>
          </a:p>
        </p:txBody>
      </p:sp>
      <p:pic>
        <p:nvPicPr>
          <p:cNvPr id="5"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 y="92075"/>
            <a:ext cx="1952018"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228600" y="1066800"/>
            <a:ext cx="8763000" cy="762000"/>
          </a:xfrm>
          <a:prstGeom prst="rect">
            <a:avLst/>
          </a:prstGeom>
          <a:noFill/>
          <a:ln w="9525">
            <a:noFill/>
            <a:miter lim="800000"/>
          </a:ln>
        </p:spPr>
        <p:txBody>
          <a:bodyPr vert="horz" wrap="square" lIns="91440" tIns="45720" rIns="91440" bIns="45720" numCol="1" anchor="ctr" anchorCtr="0" compatLnSpc="1"/>
          <a:lstStyle/>
          <a:p>
            <a:pPr lvl="0">
              <a:spcBef>
                <a:spcPct val="0"/>
              </a:spcBef>
              <a:buClrTx/>
              <a:buSzTx/>
              <a:buFont typeface="Wingdings" panose="05000000000000000000" pitchFamily="2" charset="2"/>
              <a:buChar char="q"/>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Encrypted Files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7" name="Picture 4" descr="http://www.starstore.com/acatalog/challenge-poster-l.jpg"/>
          <p:cNvPicPr>
            <a:picLocks noChangeAspect="1" noChangeArrowheads="1"/>
          </p:cNvPicPr>
          <p:nvPr/>
        </p:nvPicPr>
        <p:blipFill>
          <a:blip r:embed="rId3"/>
          <a:srcRect/>
          <a:stretch>
            <a:fillRect/>
          </a:stretch>
        </p:blipFill>
        <p:spPr bwMode="auto">
          <a:xfrm>
            <a:off x="8153400" y="33337"/>
            <a:ext cx="990600" cy="659535"/>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994650" y="6324600"/>
            <a:ext cx="768350" cy="457200"/>
          </a:xfrm>
        </p:spPr>
        <p:txBody>
          <a:bodyPr/>
          <a:lstStyle/>
          <a:p>
            <a:pPr>
              <a:defRPr/>
            </a:pPr>
            <a:fld id="{FCC5876B-A3BC-48BF-9710-C9C11EEB7A36}" type="slidenum">
              <a:rPr lang="zh-CN" altLang="en-US" smtClean="0"/>
            </a:fld>
            <a:endParaRPr lang="en-US" altLang="zh-CN" dirty="0"/>
          </a:p>
        </p:txBody>
      </p:sp>
      <p:pic>
        <p:nvPicPr>
          <p:cNvPr id="9220" name="Picture 4" descr="http://www.starstore.com/acatalog/challenge-poster-l.jpg"/>
          <p:cNvPicPr>
            <a:picLocks noChangeAspect="1" noChangeArrowheads="1"/>
          </p:cNvPicPr>
          <p:nvPr/>
        </p:nvPicPr>
        <p:blipFill>
          <a:blip r:embed="rId1"/>
          <a:srcRect/>
          <a:stretch>
            <a:fillRect/>
          </a:stretch>
        </p:blipFill>
        <p:spPr bwMode="auto">
          <a:xfrm>
            <a:off x="6629400" y="0"/>
            <a:ext cx="2514600" cy="1674203"/>
          </a:xfrm>
          <a:prstGeom prst="rect">
            <a:avLst/>
          </a:prstGeom>
          <a:noFill/>
        </p:spPr>
      </p:pic>
      <p:sp>
        <p:nvSpPr>
          <p:cNvPr id="10" name="Text Box 5"/>
          <p:cNvSpPr txBox="1">
            <a:spLocks noChangeArrowheads="1"/>
          </p:cNvSpPr>
          <p:nvPr/>
        </p:nvSpPr>
        <p:spPr bwMode="auto">
          <a:xfrm>
            <a:off x="82628" y="6001434"/>
            <a:ext cx="8915400" cy="646331"/>
          </a:xfrm>
          <a:prstGeom prst="rect">
            <a:avLst/>
          </a:prstGeom>
          <a:noFill/>
          <a:ln w="9525">
            <a:noFill/>
            <a:miter lim="800000"/>
          </a:ln>
        </p:spPr>
        <p:txBody>
          <a:bodyPr wrap="square">
            <a:spAutoFit/>
          </a:bodyPr>
          <a:lstStyle/>
          <a:p>
            <a:pPr algn="just">
              <a:spcBef>
                <a:spcPct val="0"/>
              </a:spcBef>
              <a:buClrTx/>
              <a:buSzTx/>
              <a:buFontTx/>
              <a:buNone/>
            </a:pPr>
            <a:r>
              <a:rPr lang="en-US" sz="1800" dirty="0">
                <a:latin typeface="Times New Roman" pitchFamily="18" charset="0"/>
                <a:cs typeface="Times New Roman" pitchFamily="18" charset="0"/>
              </a:rPr>
              <a:t>[1] Xiaodong Lin, </a:t>
            </a:r>
            <a:r>
              <a:rPr lang="en-US" sz="1800" dirty="0" err="1">
                <a:latin typeface="Times New Roman" pitchFamily="18" charset="0"/>
                <a:cs typeface="Times New Roman" pitchFamily="18" charset="0"/>
              </a:rPr>
              <a:t>Chenxi</a:t>
            </a:r>
            <a:r>
              <a:rPr lang="en-US" sz="1800" dirty="0">
                <a:latin typeface="Times New Roman" pitchFamily="18" charset="0"/>
                <a:cs typeface="Times New Roman" pitchFamily="18" charset="0"/>
              </a:rPr>
              <a:t> Zhang and Theodora </a:t>
            </a:r>
            <a:r>
              <a:rPr lang="en-US" sz="1800" dirty="0" err="1">
                <a:latin typeface="Times New Roman" pitchFamily="18" charset="0"/>
                <a:cs typeface="Times New Roman" pitchFamily="18" charset="0"/>
              </a:rPr>
              <a:t>Dule</a:t>
            </a:r>
            <a:r>
              <a:rPr lang="en-US" sz="1800" dirty="0">
                <a:latin typeface="Times New Roman" pitchFamily="18" charset="0"/>
                <a:cs typeface="Times New Roman" pitchFamily="18" charset="0"/>
              </a:rPr>
              <a:t>. On Achieving Encrypted File Recovery. E-Forensics 2010), Shanghai, China, 2010.</a:t>
            </a:r>
            <a:endParaRPr lang="en-US" sz="18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28775"/>
            <a:ext cx="3657600" cy="29432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00" y="1848826"/>
            <a:ext cx="3486150" cy="2552700"/>
          </a:xfrm>
          <a:prstGeom prst="rect">
            <a:avLst/>
          </a:prstGeom>
        </p:spPr>
      </p:pic>
      <p:sp>
        <p:nvSpPr>
          <p:cNvPr id="12" name="Rectangle 11"/>
          <p:cNvSpPr/>
          <p:nvPr/>
        </p:nvSpPr>
        <p:spPr bwMode="auto">
          <a:xfrm>
            <a:off x="5029200" y="3963376"/>
            <a:ext cx="2286000" cy="438150"/>
          </a:xfrm>
          <a:prstGeom prst="rect">
            <a:avLst/>
          </a:prstGeom>
          <a:noFill/>
          <a:ln w="603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3" name="Text Box 5"/>
          <p:cNvSpPr txBox="1">
            <a:spLocks noChangeArrowheads="1"/>
          </p:cNvSpPr>
          <p:nvPr/>
        </p:nvSpPr>
        <p:spPr bwMode="auto">
          <a:xfrm>
            <a:off x="349328" y="4648200"/>
            <a:ext cx="8382000" cy="1200329"/>
          </a:xfrm>
          <a:prstGeom prst="rect">
            <a:avLst/>
          </a:prstGeom>
          <a:noFill/>
          <a:ln w="9525">
            <a:noFill/>
            <a:miter lim="800000"/>
          </a:ln>
        </p:spPr>
        <p:txBody>
          <a:bodyPr wrap="square">
            <a:spAutoFit/>
          </a:bodyPr>
          <a:lstStyle/>
          <a:p>
            <a:pPr algn="just">
              <a:spcBef>
                <a:spcPct val="0"/>
              </a:spcBef>
              <a:buClrTx/>
              <a:buSzTx/>
              <a:buFontTx/>
              <a:buNone/>
            </a:pPr>
            <a:r>
              <a:rPr lang="en-US" sz="1800" dirty="0">
                <a:latin typeface="Times New Roman" pitchFamily="18" charset="0"/>
                <a:cs typeface="Times New Roman" pitchFamily="18" charset="0"/>
              </a:rPr>
              <a:t>For example, The  NTFS  Encrypting File System (EFS) uses hybrid encryption : first, the file contents is encrypted with a random symmetric key, then this  symmetric  key  is  encrypted with the public keys of each of the users allowed to decrypt the file (RSA public key encryptions).</a:t>
            </a:r>
            <a:endParaRPr lang="en-US" sz="1800" dirty="0">
              <a:latin typeface="Times New Roman" pitchFamily="18" charset="0"/>
              <a:cs typeface="Times New Roman" pitchFamily="18" charset="0"/>
            </a:endParaRPr>
          </a:p>
        </p:txBody>
      </p:sp>
      <p:sp>
        <p:nvSpPr>
          <p:cNvPr id="11" name="Rectangle 2"/>
          <p:cNvSpPr txBox="1">
            <a:spLocks noChangeArrowheads="1"/>
          </p:cNvSpPr>
          <p:nvPr/>
        </p:nvSpPr>
        <p:spPr bwMode="auto">
          <a:xfrm>
            <a:off x="349328" y="245224"/>
            <a:ext cx="6432472"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Encrypted File Recovery</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609600" y="5522893"/>
            <a:ext cx="7924800" cy="954107"/>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latin typeface="Times New Roman" pitchFamily="18" charset="0"/>
                <a:cs typeface="Times New Roman" pitchFamily="18" charset="0"/>
              </a:rPr>
              <a:t>Process for viewing the contents of a metadata entry.</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1682" name="Picture 2"/>
          <p:cNvPicPr>
            <a:picLocks noChangeAspect="1" noChangeArrowheads="1"/>
          </p:cNvPicPr>
          <p:nvPr/>
        </p:nvPicPr>
        <p:blipFill>
          <a:blip r:embed="rId1"/>
          <a:srcRect/>
          <a:stretch>
            <a:fillRect/>
          </a:stretch>
        </p:blipFill>
        <p:spPr bwMode="auto">
          <a:xfrm>
            <a:off x="309563" y="1476375"/>
            <a:ext cx="8524875" cy="3781425"/>
          </a:xfrm>
          <a:prstGeom prst="rect">
            <a:avLst/>
          </a:prstGeom>
          <a:noFill/>
          <a:ln w="9525">
            <a:noFill/>
            <a:miter lim="800000"/>
            <a:headEnd/>
            <a:tailEnd/>
          </a:ln>
          <a:effectLst/>
        </p:spPr>
      </p:pic>
      <p:sp>
        <p:nvSpPr>
          <p:cNvPr id="7" name="AutoShape 9"/>
          <p:cNvSpPr>
            <a:spLocks noChangeArrowheads="1"/>
          </p:cNvSpPr>
          <p:nvPr/>
        </p:nvSpPr>
        <p:spPr bwMode="auto">
          <a:xfrm>
            <a:off x="5791200" y="1297007"/>
            <a:ext cx="3276600" cy="1560493"/>
          </a:xfrm>
          <a:prstGeom prst="cloudCallout">
            <a:avLst>
              <a:gd name="adj1" fmla="val -57130"/>
              <a:gd name="adj2" fmla="val 40544"/>
            </a:avLst>
          </a:prstGeom>
          <a:solidFill>
            <a:schemeClr val="accent1"/>
          </a:solidFill>
          <a:ln w="9525">
            <a:solidFill>
              <a:schemeClr val="tx1"/>
            </a:solidFill>
            <a:round/>
          </a:ln>
        </p:spPr>
        <p:txBody>
          <a:bodyPr/>
          <a:lstStyle/>
          <a:p>
            <a:pPr algn="ctr"/>
            <a:r>
              <a:rPr lang="en-US" sz="2000" b="1" dirty="0">
                <a:solidFill>
                  <a:srgbClr val="FF0000"/>
                </a:solidFill>
                <a:effectLst>
                  <a:outerShdw blurRad="38100" dist="38100" dir="2700000" algn="tl">
                    <a:srgbClr val="000000">
                      <a:alpha val="43137"/>
                    </a:srgbClr>
                  </a:outerShdw>
                </a:effectLst>
              </a:rPr>
              <a:t>The investigator knows the file</a:t>
            </a:r>
            <a:endParaRPr lang="en-US" sz="2000" b="1" dirty="0">
              <a:solidFill>
                <a:srgbClr val="FF0000"/>
              </a:solidFill>
              <a:effectLst>
                <a:outerShdw blurRad="38100" dist="38100" dir="2700000" algn="tl">
                  <a:srgbClr val="000000">
                    <a:alpha val="43137"/>
                  </a:srgbClr>
                </a:outerShdw>
              </a:effectLst>
            </a:endParaRPr>
          </a:p>
        </p:txBody>
      </p:sp>
      <p:grpSp>
        <p:nvGrpSpPr>
          <p:cNvPr id="15" name="Group 14"/>
          <p:cNvGrpSpPr/>
          <p:nvPr/>
        </p:nvGrpSpPr>
        <p:grpSpPr>
          <a:xfrm>
            <a:off x="2667000" y="1258907"/>
            <a:ext cx="2971800" cy="1103295"/>
            <a:chOff x="2667000" y="1030307"/>
            <a:chExt cx="2971800" cy="1103295"/>
          </a:xfrm>
        </p:grpSpPr>
        <p:sp>
          <p:nvSpPr>
            <p:cNvPr id="9" name="Text Box 5"/>
            <p:cNvSpPr txBox="1">
              <a:spLocks noChangeArrowheads="1"/>
            </p:cNvSpPr>
            <p:nvPr/>
          </p:nvSpPr>
          <p:spPr bwMode="auto">
            <a:xfrm>
              <a:off x="2667000" y="1030307"/>
              <a:ext cx="2971800" cy="707886"/>
            </a:xfrm>
            <a:prstGeom prst="rect">
              <a:avLst/>
            </a:prstGeom>
            <a:noFill/>
            <a:ln w="41275">
              <a:solidFill>
                <a:srgbClr val="FF0000"/>
              </a:solidFill>
              <a:miter lim="800000"/>
            </a:ln>
          </p:spPr>
          <p:txBody>
            <a:bodyPr wrap="square">
              <a:spAutoFit/>
            </a:bodyPr>
            <a:lstStyle/>
            <a:p>
              <a:pPr algn="ctr">
                <a:spcBef>
                  <a:spcPct val="0"/>
                </a:spcBef>
                <a:buClrTx/>
                <a:buSzTx/>
                <a:buFontTx/>
                <a:buNone/>
              </a:pPr>
              <a:r>
                <a:rPr lang="en-US" sz="2000" b="1" dirty="0">
                  <a:solidFill>
                    <a:schemeClr val="accent2"/>
                  </a:solidFill>
                  <a:effectLst>
                    <a:outerShdw blurRad="38100" dist="38100" dir="2700000" algn="tl">
                      <a:srgbClr val="000000">
                        <a:alpha val="43137"/>
                      </a:srgbClr>
                    </a:outerShdw>
                  </a:effectLst>
                </a:rPr>
                <a:t>Contains two metadata entries</a:t>
              </a:r>
              <a:endParaRPr lang="en-US" sz="2000" b="1" dirty="0">
                <a:solidFill>
                  <a:schemeClr val="accent2"/>
                </a:solidFill>
                <a:effectLst>
                  <a:outerShdw blurRad="38100" dist="38100" dir="2700000" algn="tl">
                    <a:srgbClr val="000000">
                      <a:alpha val="43137"/>
                    </a:srgbClr>
                  </a:outerShdw>
                </a:effectLst>
              </a:endParaRPr>
            </a:p>
          </p:txBody>
        </p:sp>
        <p:cxnSp>
          <p:nvCxnSpPr>
            <p:cNvPr id="10" name="Straight Arrow Connector 9"/>
            <p:cNvCxnSpPr/>
            <p:nvPr/>
          </p:nvCxnSpPr>
          <p:spPr bwMode="auto">
            <a:xfrm rot="10800000" flipV="1">
              <a:off x="2667001" y="1738192"/>
              <a:ext cx="1371605" cy="395410"/>
            </a:xfrm>
            <a:prstGeom prst="straightConnector1">
              <a:avLst/>
            </a:prstGeom>
            <a:noFill/>
            <a:ln w="66675" cap="flat" cmpd="sng" algn="ctr">
              <a:solidFill>
                <a:srgbClr val="FF0000"/>
              </a:solidFill>
              <a:prstDash val="solid"/>
              <a:round/>
              <a:headEnd type="none" w="med" len="med"/>
              <a:tailEnd type="triangle"/>
            </a:ln>
            <a:effectLst/>
          </p:spPr>
        </p:cxnSp>
      </p:grpSp>
      <p:sp>
        <p:nvSpPr>
          <p:cNvPr id="11" name="Rectangle 2"/>
          <p:cNvSpPr txBox="1">
            <a:spLocks noChangeArrowheads="1"/>
          </p:cNvSpPr>
          <p:nvPr/>
        </p:nvSpPr>
        <p:spPr bwMode="auto">
          <a:xfrm>
            <a:off x="609600" y="260308"/>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Lookup</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609600" y="5294293"/>
            <a:ext cx="7924800" cy="1384995"/>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latin typeface="Times New Roman" pitchFamily="18" charset="0"/>
                <a:cs typeface="Times New Roman" pitchFamily="18" charset="0"/>
              </a:rPr>
              <a:t>We can combine the information from the metadata entries and the data units to view the file content.</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
          <a:srcRect/>
          <a:stretch>
            <a:fillRect/>
          </a:stretch>
        </p:blipFill>
        <p:spPr bwMode="auto">
          <a:xfrm>
            <a:off x="1371600" y="1143000"/>
            <a:ext cx="6623050" cy="4151293"/>
          </a:xfrm>
          <a:prstGeom prst="rect">
            <a:avLst/>
          </a:prstGeom>
          <a:noFill/>
          <a:ln w="9525">
            <a:noFill/>
            <a:miter lim="800000"/>
            <a:headEnd/>
            <a:tailEnd/>
          </a:ln>
          <a:effectLst/>
        </p:spPr>
      </p:pic>
      <p:sp>
        <p:nvSpPr>
          <p:cNvPr id="7" name="Rectangle 2"/>
          <p:cNvSpPr txBox="1">
            <a:spLocks noChangeArrowheads="1"/>
          </p:cNvSpPr>
          <p:nvPr/>
        </p:nvSpPr>
        <p:spPr bwMode="auto">
          <a:xfrm>
            <a:off x="609600" y="260308"/>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Logical File Viewing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609600" y="5751493"/>
            <a:ext cx="7924800" cy="954107"/>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latin typeface="Times New Roman" pitchFamily="18" charset="0"/>
                <a:cs typeface="Times New Roman" pitchFamily="18" charset="0"/>
              </a:rPr>
              <a:t>A logical file search looks into the data units allocated to a metadata entry.</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1"/>
          <a:srcRect/>
          <a:stretch>
            <a:fillRect/>
          </a:stretch>
        </p:blipFill>
        <p:spPr bwMode="auto">
          <a:xfrm>
            <a:off x="528638" y="1600200"/>
            <a:ext cx="8086725" cy="4191000"/>
          </a:xfrm>
          <a:prstGeom prst="rect">
            <a:avLst/>
          </a:prstGeom>
          <a:noFill/>
          <a:ln w="9525">
            <a:noFill/>
            <a:miter lim="800000"/>
            <a:headEnd/>
            <a:tailEnd/>
          </a:ln>
          <a:effectLst/>
        </p:spPr>
      </p:pic>
      <p:sp>
        <p:nvSpPr>
          <p:cNvPr id="7" name="Rectangle 2"/>
          <p:cNvSpPr txBox="1">
            <a:spLocks noChangeArrowheads="1"/>
          </p:cNvSpPr>
          <p:nvPr/>
        </p:nvSpPr>
        <p:spPr bwMode="auto">
          <a:xfrm>
            <a:off x="609600" y="384043"/>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Logical File Searching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228600" y="990600"/>
            <a:ext cx="8463559" cy="4832092"/>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The NIST </a:t>
            </a:r>
            <a:r>
              <a:rPr lang="en-US" sz="2800" b="1" dirty="0">
                <a:solidFill>
                  <a:srgbClr val="C00000"/>
                </a:solidFill>
                <a:latin typeface="Times New Roman" pitchFamily="18" charset="0"/>
                <a:cs typeface="Times New Roman" pitchFamily="18" charset="0"/>
              </a:rPr>
              <a:t>National Software Reference Library</a:t>
            </a:r>
            <a:r>
              <a:rPr lang="en-US" sz="2800" b="1" dirty="0">
                <a:solidFill>
                  <a:schemeClr val="accent2"/>
                </a:solidFill>
                <a:latin typeface="Times New Roman" pitchFamily="18" charset="0"/>
                <a:cs typeface="Times New Roman" pitchFamily="18" charset="0"/>
              </a:rPr>
              <a:t> (NSRL) contains hashes of files that are found in operating systems and software distributions. These files are known to be good in that they came from trusted sources and are typically on authorized systems. </a:t>
            </a:r>
            <a:endParaRPr lang="en-US" sz="2800" b="1"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sz="2800" b="1" dirty="0">
                <a:solidFill>
                  <a:schemeClr val="accent2"/>
                </a:solidFill>
                <a:latin typeface="Times New Roman" pitchFamily="18" charset="0"/>
                <a:cs typeface="Times New Roman" pitchFamily="18" charset="0"/>
              </a:rPr>
              <a:t>The NSRL must be obtained from NIST at www.nsrl.nist.gov.</a:t>
            </a:r>
            <a:endParaRPr lang="en-US" sz="2800" b="1" dirty="0">
              <a:solidFill>
                <a:schemeClr val="accent2"/>
              </a:solidFill>
              <a:latin typeface="Times New Roman" pitchFamily="18" charset="0"/>
              <a:cs typeface="Times New Roman" pitchFamily="18" charset="0"/>
            </a:endParaRPr>
          </a:p>
          <a:p>
            <a:pPr algn="just">
              <a:spcBef>
                <a:spcPct val="0"/>
              </a:spcBef>
              <a:buClrTx/>
              <a:buSzTx/>
              <a:buFont typeface="Wingdings" panose="05000000000000000000" pitchFamily="2" charset="2"/>
              <a:buChar char="q"/>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Database </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Ignore Database </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Alert Database</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ext Box 5"/>
          <p:cNvSpPr txBox="1">
            <a:spLocks noChangeArrowheads="1"/>
          </p:cNvSpPr>
          <p:nvPr/>
        </p:nvSpPr>
        <p:spPr bwMode="auto">
          <a:xfrm>
            <a:off x="152400" y="6096000"/>
            <a:ext cx="7321300" cy="369332"/>
          </a:xfrm>
          <a:prstGeom prst="rect">
            <a:avLst/>
          </a:prstGeom>
          <a:noFill/>
          <a:ln w="9525">
            <a:noFill/>
            <a:miter lim="800000"/>
          </a:ln>
        </p:spPr>
        <p:txBody>
          <a:bodyPr wrap="none">
            <a:spAutoFit/>
          </a:bodyPr>
          <a:lstStyle/>
          <a:p>
            <a:pPr>
              <a:spcBef>
                <a:spcPct val="0"/>
              </a:spcBef>
              <a:buClrTx/>
              <a:buSzTx/>
              <a:buFontTx/>
              <a:buNone/>
            </a:pPr>
            <a:r>
              <a:rPr lang="en-US" sz="1800" dirty="0">
                <a:latin typeface="Times New Roman" pitchFamily="18" charset="0"/>
                <a:cs typeface="Times New Roman" pitchFamily="18" charset="0"/>
              </a:rPr>
              <a:t>[1] Hash Database Help. http://www.sleuthkit.org/autopsy/help/hash_db.html</a:t>
            </a:r>
            <a:endParaRPr lang="en-US" sz="18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6350" y="4038600"/>
            <a:ext cx="1650856"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auto">
          <a:xfrm>
            <a:off x="609600" y="76200"/>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Signature Search</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2231571" y="1345711"/>
            <a:ext cx="4495800" cy="1384995"/>
          </a:xfrm>
          <a:prstGeom prst="rect">
            <a:avLst/>
          </a:prstGeom>
          <a:noFill/>
          <a:ln w="9525">
            <a:noFill/>
            <a:miter lim="800000"/>
          </a:ln>
        </p:spPr>
        <p:txBody>
          <a:bodyPr wrap="square">
            <a:spAutoFit/>
          </a:bodyPr>
          <a:lstStyle/>
          <a:p>
            <a:pPr algn="just">
              <a:spcBef>
                <a:spcPct val="0"/>
              </a:spcBef>
              <a:buClrTx/>
              <a:buSzTx/>
            </a:pPr>
            <a:r>
              <a:rPr lang="en-US" sz="2800" b="1" dirty="0">
                <a:solidFill>
                  <a:schemeClr val="accent2"/>
                </a:solidFill>
                <a:latin typeface="Times New Roman" pitchFamily="18" charset="0"/>
                <a:cs typeface="Times New Roman" pitchFamily="18" charset="0"/>
              </a:rPr>
              <a:t>The NIST </a:t>
            </a:r>
            <a:r>
              <a:rPr lang="en-US" sz="2800" b="1" dirty="0">
                <a:solidFill>
                  <a:srgbClr val="C00000"/>
                </a:solidFill>
                <a:latin typeface="Times New Roman" pitchFamily="18" charset="0"/>
                <a:cs typeface="Times New Roman" pitchFamily="18" charset="0"/>
              </a:rPr>
              <a:t>National Software Reference Library</a:t>
            </a:r>
            <a:r>
              <a:rPr lang="en-US" sz="2800" b="1" dirty="0">
                <a:solidFill>
                  <a:schemeClr val="accent2"/>
                </a:solidFill>
                <a:latin typeface="Times New Roman" pitchFamily="18" charset="0"/>
                <a:cs typeface="Times New Roman" pitchFamily="18" charset="0"/>
              </a:rPr>
              <a:t> (NSRL)</a:t>
            </a:r>
            <a:endParaRPr lang="en-US" sz="2800" b="1" dirty="0">
              <a:solidFill>
                <a:schemeClr val="accent2"/>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6016" y="3212423"/>
            <a:ext cx="1650856"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2"/>
          <a:stretch>
            <a:fillRect/>
          </a:stretch>
        </p:blipFill>
        <p:spPr>
          <a:xfrm>
            <a:off x="6248400" y="3296687"/>
            <a:ext cx="609600" cy="612422"/>
          </a:xfrm>
          <a:prstGeom prst="rect">
            <a:avLst/>
          </a:prstGeom>
        </p:spPr>
      </p:pic>
      <p:pic>
        <p:nvPicPr>
          <p:cNvPr id="8" name="Picture 7"/>
          <p:cNvPicPr>
            <a:picLocks noChangeAspect="1"/>
          </p:cNvPicPr>
          <p:nvPr/>
        </p:nvPicPr>
        <p:blipFill>
          <a:blip r:embed="rId2"/>
          <a:stretch>
            <a:fillRect/>
          </a:stretch>
        </p:blipFill>
        <p:spPr>
          <a:xfrm>
            <a:off x="7086600" y="3292454"/>
            <a:ext cx="609600" cy="612422"/>
          </a:xfrm>
          <a:prstGeom prst="rect">
            <a:avLst/>
          </a:prstGeom>
        </p:spPr>
      </p:pic>
      <p:pic>
        <p:nvPicPr>
          <p:cNvPr id="9" name="Picture 8"/>
          <p:cNvPicPr>
            <a:picLocks noChangeAspect="1"/>
          </p:cNvPicPr>
          <p:nvPr/>
        </p:nvPicPr>
        <p:blipFill>
          <a:blip r:embed="rId2"/>
          <a:stretch>
            <a:fillRect/>
          </a:stretch>
        </p:blipFill>
        <p:spPr>
          <a:xfrm>
            <a:off x="8001000" y="3295276"/>
            <a:ext cx="609600" cy="612422"/>
          </a:xfrm>
          <a:prstGeom prst="rect">
            <a:avLst/>
          </a:prstGeom>
        </p:spPr>
      </p:pic>
      <p:sp>
        <p:nvSpPr>
          <p:cNvPr id="10" name="Text Box 5"/>
          <p:cNvSpPr txBox="1">
            <a:spLocks noChangeArrowheads="1"/>
          </p:cNvSpPr>
          <p:nvPr/>
        </p:nvSpPr>
        <p:spPr bwMode="auto">
          <a:xfrm>
            <a:off x="228600" y="3385889"/>
            <a:ext cx="2825500" cy="523220"/>
          </a:xfrm>
          <a:prstGeom prst="rect">
            <a:avLst/>
          </a:prstGeom>
          <a:noFill/>
          <a:ln w="9525">
            <a:noFill/>
            <a:miter lim="800000"/>
          </a:ln>
        </p:spPr>
        <p:txBody>
          <a:bodyPr wrap="square">
            <a:spAutoFit/>
          </a:bodyPr>
          <a:lstStyle/>
          <a:p>
            <a:pPr marL="0" lvl="1" algn="just">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Ignore Database </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 name="Text Box 5"/>
          <p:cNvSpPr txBox="1">
            <a:spLocks noChangeArrowheads="1"/>
          </p:cNvSpPr>
          <p:nvPr/>
        </p:nvSpPr>
        <p:spPr bwMode="auto">
          <a:xfrm>
            <a:off x="304796" y="4522540"/>
            <a:ext cx="2514600" cy="523220"/>
          </a:xfrm>
          <a:prstGeom prst="rect">
            <a:avLst/>
          </a:prstGeom>
          <a:noFill/>
          <a:ln w="9525">
            <a:noFill/>
            <a:miter lim="800000"/>
          </a:ln>
        </p:spPr>
        <p:txBody>
          <a:bodyPr wrap="square">
            <a:spAutoFit/>
          </a:bodyPr>
          <a:lstStyle/>
          <a:p>
            <a:pPr marL="0" lvl="1" algn="just">
              <a:spcBef>
                <a:spcPct val="0"/>
              </a:spcBef>
              <a:buClrTx/>
              <a:buSzTx/>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Alert Database</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2" name="Picture 11"/>
          <p:cNvPicPr>
            <a:picLocks noChangeAspect="1"/>
          </p:cNvPicPr>
          <p:nvPr/>
        </p:nvPicPr>
        <p:blipFill>
          <a:blip r:embed="rId2"/>
          <a:stretch>
            <a:fillRect/>
          </a:stretch>
        </p:blipFill>
        <p:spPr>
          <a:xfrm>
            <a:off x="6248400" y="4356432"/>
            <a:ext cx="609600" cy="612422"/>
          </a:xfrm>
          <a:prstGeom prst="rect">
            <a:avLst/>
          </a:prstGeom>
        </p:spPr>
      </p:pic>
      <p:pic>
        <p:nvPicPr>
          <p:cNvPr id="13" name="Picture 12"/>
          <p:cNvPicPr>
            <a:picLocks noChangeAspect="1"/>
          </p:cNvPicPr>
          <p:nvPr/>
        </p:nvPicPr>
        <p:blipFill>
          <a:blip r:embed="rId2"/>
          <a:stretch>
            <a:fillRect/>
          </a:stretch>
        </p:blipFill>
        <p:spPr>
          <a:xfrm>
            <a:off x="7086600" y="4352199"/>
            <a:ext cx="609600" cy="612422"/>
          </a:xfrm>
          <a:prstGeom prst="rect">
            <a:avLst/>
          </a:prstGeom>
        </p:spPr>
      </p:pic>
      <p:pic>
        <p:nvPicPr>
          <p:cNvPr id="14" name="Picture 13"/>
          <p:cNvPicPr>
            <a:picLocks noChangeAspect="1"/>
          </p:cNvPicPr>
          <p:nvPr/>
        </p:nvPicPr>
        <p:blipFill>
          <a:blip r:embed="rId2"/>
          <a:stretch>
            <a:fillRect/>
          </a:stretch>
        </p:blipFill>
        <p:spPr>
          <a:xfrm>
            <a:off x="8001000" y="4355021"/>
            <a:ext cx="609600" cy="612422"/>
          </a:xfrm>
          <a:prstGeom prst="rect">
            <a:avLst/>
          </a:prstGeom>
        </p:spPr>
      </p:pic>
      <p:cxnSp>
        <p:nvCxnSpPr>
          <p:cNvPr id="15" name="Straight Arrow Connector 14"/>
          <p:cNvCxnSpPr/>
          <p:nvPr/>
        </p:nvCxnSpPr>
        <p:spPr bwMode="auto">
          <a:xfrm flipH="1">
            <a:off x="2993572" y="3703516"/>
            <a:ext cx="1473453" cy="0"/>
          </a:xfrm>
          <a:prstGeom prst="straightConnector1">
            <a:avLst/>
          </a:prstGeom>
          <a:noFill/>
          <a:ln w="66675" cap="flat" cmpd="sng" algn="ctr">
            <a:solidFill>
              <a:srgbClr val="00B050"/>
            </a:solidFill>
            <a:prstDash val="solid"/>
            <a:round/>
            <a:headEnd type="none" w="med" len="med"/>
            <a:tailEnd type="triangle"/>
          </a:ln>
          <a:effectLst/>
        </p:spPr>
      </p:cxnSp>
      <p:cxnSp>
        <p:nvCxnSpPr>
          <p:cNvPr id="19" name="Straight Arrow Connector 18"/>
          <p:cNvCxnSpPr/>
          <p:nvPr/>
        </p:nvCxnSpPr>
        <p:spPr bwMode="auto">
          <a:xfrm flipH="1">
            <a:off x="2993572" y="4816454"/>
            <a:ext cx="1473453" cy="0"/>
          </a:xfrm>
          <a:prstGeom prst="straightConnector1">
            <a:avLst/>
          </a:prstGeom>
          <a:noFill/>
          <a:ln w="66675" cap="flat" cmpd="sng" algn="ctr">
            <a:solidFill>
              <a:srgbClr val="FF0000"/>
            </a:solidFill>
            <a:prstDash val="solid"/>
            <a:round/>
            <a:headEnd type="none" w="med" len="med"/>
            <a:tailEnd type="triangle"/>
          </a:ln>
          <a:effectLst/>
        </p:spPr>
      </p:cxnSp>
      <p:sp>
        <p:nvSpPr>
          <p:cNvPr id="20" name="Text Box 5"/>
          <p:cNvSpPr txBox="1">
            <a:spLocks noChangeArrowheads="1"/>
          </p:cNvSpPr>
          <p:nvPr/>
        </p:nvSpPr>
        <p:spPr bwMode="auto">
          <a:xfrm>
            <a:off x="2943023" y="3200400"/>
            <a:ext cx="1502229" cy="400110"/>
          </a:xfrm>
          <a:prstGeom prst="rect">
            <a:avLst/>
          </a:prstGeom>
          <a:noFill/>
          <a:ln w="9525">
            <a:noFill/>
            <a:miter lim="800000"/>
          </a:ln>
        </p:spPr>
        <p:txBody>
          <a:bodyPr wrap="square">
            <a:spAutoFit/>
          </a:bodyPr>
          <a:lstStyle/>
          <a:p>
            <a:pPr algn="just">
              <a:spcBef>
                <a:spcPct val="0"/>
              </a:spcBef>
              <a:buClrTx/>
              <a:buSzTx/>
            </a:pPr>
            <a:r>
              <a:rPr lang="en-US" sz="2000" b="1" dirty="0">
                <a:solidFill>
                  <a:srgbClr val="00B050"/>
                </a:solidFill>
                <a:latin typeface="Times New Roman" pitchFamily="18" charset="0"/>
                <a:cs typeface="Times New Roman" pitchFamily="18" charset="0"/>
              </a:rPr>
              <a:t>Hash values</a:t>
            </a:r>
            <a:endParaRPr lang="en-US" sz="2000" b="1" dirty="0">
              <a:solidFill>
                <a:srgbClr val="00B050"/>
              </a:solidFill>
              <a:latin typeface="Times New Roman" pitchFamily="18" charset="0"/>
              <a:cs typeface="Times New Roman" pitchFamily="18" charset="0"/>
            </a:endParaRPr>
          </a:p>
        </p:txBody>
      </p:sp>
      <p:sp>
        <p:nvSpPr>
          <p:cNvPr id="21" name="Text Box 5"/>
          <p:cNvSpPr txBox="1">
            <a:spLocks noChangeArrowheads="1"/>
          </p:cNvSpPr>
          <p:nvPr/>
        </p:nvSpPr>
        <p:spPr bwMode="auto">
          <a:xfrm>
            <a:off x="2971800" y="4340144"/>
            <a:ext cx="1502229" cy="400110"/>
          </a:xfrm>
          <a:prstGeom prst="rect">
            <a:avLst/>
          </a:prstGeom>
          <a:noFill/>
          <a:ln w="9525">
            <a:noFill/>
            <a:miter lim="800000"/>
          </a:ln>
        </p:spPr>
        <p:txBody>
          <a:bodyPr wrap="square">
            <a:spAutoFit/>
          </a:bodyPr>
          <a:lstStyle/>
          <a:p>
            <a:pPr algn="just">
              <a:spcBef>
                <a:spcPct val="0"/>
              </a:spcBef>
              <a:buClrTx/>
              <a:buSzTx/>
            </a:pPr>
            <a:r>
              <a:rPr lang="en-US" sz="2000" b="1" dirty="0">
                <a:solidFill>
                  <a:srgbClr val="FF0000"/>
                </a:solidFill>
                <a:latin typeface="Times New Roman" pitchFamily="18" charset="0"/>
                <a:cs typeface="Times New Roman" pitchFamily="18" charset="0"/>
              </a:rPr>
              <a:t>Hash values</a:t>
            </a:r>
            <a:endParaRPr lang="en-US" sz="2000" b="1" dirty="0">
              <a:solidFill>
                <a:srgbClr val="FF0000"/>
              </a:solidFill>
              <a:latin typeface="Times New Roman" pitchFamily="18" charset="0"/>
              <a:cs typeface="Times New Roman" pitchFamily="18" charset="0"/>
            </a:endParaRPr>
          </a:p>
        </p:txBody>
      </p:sp>
      <p:sp>
        <p:nvSpPr>
          <p:cNvPr id="18" name="Rectangle 2"/>
          <p:cNvSpPr txBox="1">
            <a:spLocks noChangeArrowheads="1"/>
          </p:cNvSpPr>
          <p:nvPr/>
        </p:nvSpPr>
        <p:spPr bwMode="auto">
          <a:xfrm>
            <a:off x="609600" y="76200"/>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Signature Search</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4" name="Rectangle 2"/>
          <p:cNvSpPr txBox="1">
            <a:spLocks noChangeArrowheads="1"/>
          </p:cNvSpPr>
          <p:nvPr/>
        </p:nvSpPr>
        <p:spPr bwMode="auto">
          <a:xfrm>
            <a:off x="454025" y="2362200"/>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Attribute Searching and Sorting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164866" name="Picture 2"/>
          <p:cNvPicPr>
            <a:picLocks noChangeAspect="1" noChangeArrowheads="1"/>
          </p:cNvPicPr>
          <p:nvPr/>
        </p:nvPicPr>
        <p:blipFill>
          <a:blip r:embed="rId1"/>
          <a:srcRect/>
          <a:stretch>
            <a:fillRect/>
          </a:stretch>
        </p:blipFill>
        <p:spPr bwMode="auto">
          <a:xfrm>
            <a:off x="533400" y="457200"/>
            <a:ext cx="8153400" cy="5791200"/>
          </a:xfrm>
          <a:prstGeom prst="rect">
            <a:avLst/>
          </a:prstGeom>
          <a:noFill/>
          <a:ln w="9525">
            <a:noFill/>
            <a:miter lim="800000"/>
            <a:headEnd/>
            <a:tailEnd/>
          </a:ln>
          <a:effectLst/>
        </p:spPr>
      </p:pic>
      <p:sp>
        <p:nvSpPr>
          <p:cNvPr id="5" name="Rectangle 4"/>
          <p:cNvSpPr/>
          <p:nvPr/>
        </p:nvSpPr>
        <p:spPr bwMode="auto">
          <a:xfrm>
            <a:off x="533400" y="3429000"/>
            <a:ext cx="5334000" cy="1219200"/>
          </a:xfrm>
          <a:prstGeom prst="rect">
            <a:avLst/>
          </a:prstGeom>
          <a:noFill/>
          <a:ln w="666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6" name="Cloud Callout 5"/>
          <p:cNvSpPr/>
          <p:nvPr/>
        </p:nvSpPr>
        <p:spPr bwMode="auto">
          <a:xfrm>
            <a:off x="4914900" y="2731531"/>
            <a:ext cx="2971800" cy="609064"/>
          </a:xfrm>
          <a:prstGeom prst="cloudCallout">
            <a:avLst>
              <a:gd name="adj1" fmla="val -51875"/>
              <a:gd name="adj2" fmla="val 3993"/>
            </a:avLst>
          </a:prstGeom>
          <a:solidFill>
            <a:schemeClr val="bg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MAC Times</a:t>
            </a:r>
            <a:endParaRPr lang="en-CA"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609600" y="5751493"/>
            <a:ext cx="7924800" cy="954107"/>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latin typeface="Times New Roman" pitchFamily="18" charset="0"/>
                <a:cs typeface="Times New Roman" pitchFamily="18" charset="0"/>
              </a:rPr>
              <a:t>An example of the </a:t>
            </a:r>
            <a:r>
              <a:rPr lang="en-US" sz="2800" b="1" dirty="0" err="1">
                <a:solidFill>
                  <a:schemeClr val="accent2"/>
                </a:solidFill>
                <a:latin typeface="Times New Roman" pitchFamily="18" charset="0"/>
                <a:cs typeface="Times New Roman" pitchFamily="18" charset="0"/>
              </a:rPr>
              <a:t>mactime</a:t>
            </a:r>
            <a:r>
              <a:rPr lang="en-US" sz="2800" b="1" dirty="0">
                <a:solidFill>
                  <a:schemeClr val="accent2"/>
                </a:solidFill>
                <a:latin typeface="Times New Roman" pitchFamily="18" charset="0"/>
                <a:cs typeface="Times New Roman" pitchFamily="18" charset="0"/>
              </a:rPr>
              <a:t> output for the C:\Windows directory</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1"/>
          <a:srcRect/>
          <a:stretch>
            <a:fillRect/>
          </a:stretch>
        </p:blipFill>
        <p:spPr bwMode="auto">
          <a:xfrm>
            <a:off x="685800" y="1219200"/>
            <a:ext cx="7924800" cy="4343400"/>
          </a:xfrm>
          <a:prstGeom prst="rect">
            <a:avLst/>
          </a:prstGeom>
          <a:noFill/>
          <a:ln w="9525">
            <a:noFill/>
            <a:miter lim="800000"/>
            <a:headEnd/>
            <a:tailEnd/>
          </a:ln>
          <a:effectLst/>
        </p:spPr>
      </p:pic>
      <p:sp>
        <p:nvSpPr>
          <p:cNvPr id="7" name="Rectangle 2"/>
          <p:cNvSpPr txBox="1">
            <a:spLocks noChangeArrowheads="1"/>
          </p:cNvSpPr>
          <p:nvPr/>
        </p:nvSpPr>
        <p:spPr bwMode="auto">
          <a:xfrm>
            <a:off x="457200" y="155443"/>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Attribute Searching and Sorting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981200" y="228600"/>
            <a:ext cx="6172200" cy="838200"/>
          </a:xfrm>
        </p:spPr>
        <p:txBody>
          <a:bodyPr/>
          <a:lstStyle/>
          <a:p>
            <a:pPr algn="ctr">
              <a:defRPr/>
            </a:pPr>
            <a:r>
              <a:rPr lang="en-US" sz="32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Disk Block Allocation for files</a:t>
            </a:r>
            <a:endParaRPr lang="en-US" sz="32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4294967295"/>
          </p:nvPr>
        </p:nvSpPr>
        <p:spPr>
          <a:xfrm>
            <a:off x="838200" y="1371600"/>
            <a:ext cx="7772400" cy="3048000"/>
          </a:xfrm>
        </p:spPr>
        <p:txBody>
          <a:bodyPr/>
          <a:lstStyle/>
          <a:p>
            <a:pPr marL="0" indent="0" algn="just">
              <a:buFont typeface="Wingdings" panose="05000000000000000000" pitchFamily="2" charset="2"/>
              <a:buChar char="q"/>
              <a:defRPr/>
            </a:pPr>
            <a:r>
              <a:rPr lang="en-US" dirty="0">
                <a:latin typeface="Times New Roman" pitchFamily="18" charset="0"/>
                <a:cs typeface="Times New Roman" pitchFamily="18" charset="0"/>
              </a:rPr>
              <a:t>How do we allocate files on disk so that</a:t>
            </a:r>
            <a:endParaRPr lang="en-US" dirty="0">
              <a:latin typeface="Times New Roman" pitchFamily="18" charset="0"/>
              <a:cs typeface="Times New Roman" pitchFamily="18" charset="0"/>
            </a:endParaRPr>
          </a:p>
          <a:p>
            <a:pPr marL="400050" lvl="1" indent="0" algn="just">
              <a:buFont typeface="Wingdings" panose="05000000000000000000" pitchFamily="2" charset="2"/>
              <a:buChar char="Ø"/>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we can easily gain access to files </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400050" lvl="1" indent="0" algn="just">
              <a:buFont typeface="Wingdings" panose="05000000000000000000" pitchFamily="2" charset="2"/>
              <a:buChar char="Ø"/>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space is utilized effectively</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400050" lvl="1" indent="0" algn="just">
              <a:buFont typeface="Wingdings" panose="05000000000000000000" pitchFamily="2" charset="2"/>
              <a:buChar char="Ø"/>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allow accesses that are</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800100" lvl="2" indent="0" algn="just">
              <a:buFont typeface="Wingdings" panose="05000000000000000000" pitchFamily="2" charset="2"/>
              <a:buChar char="v"/>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Random/Direct</a:t>
            </a:r>
            <a:r>
              <a:rPr lang="en-US" dirty="0">
                <a:latin typeface="Times New Roman" pitchFamily="18" charset="0"/>
                <a:cs typeface="Times New Roman" pitchFamily="18" charset="0"/>
              </a:rPr>
              <a:t>: each block can be accessed independently of other</a:t>
            </a:r>
            <a:endParaRPr lang="en-US" dirty="0">
              <a:latin typeface="Times New Roman" pitchFamily="18" charset="0"/>
              <a:cs typeface="Times New Roman" pitchFamily="18" charset="0"/>
            </a:endParaRPr>
          </a:p>
          <a:p>
            <a:pPr marL="800100" lvl="2" indent="0" algn="just">
              <a:buFont typeface="Wingdings" panose="05000000000000000000" pitchFamily="2" charset="2"/>
              <a:buChar char="v"/>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Quick</a:t>
            </a:r>
            <a:r>
              <a:rPr lang="en-US" dirty="0">
                <a:latin typeface="Times New Roman" pitchFamily="18" charset="0"/>
                <a:cs typeface="Times New Roman" pitchFamily="18" charset="0"/>
              </a:rPr>
              <a:t> - try to minimize seek time</a:t>
            </a:r>
            <a:endParaRPr lang="en-US" dirty="0">
              <a:latin typeface="Times New Roman" pitchFamily="18" charset="0"/>
              <a:cs typeface="Times New Roman" pitchFamily="18" charset="0"/>
            </a:endParaRPr>
          </a:p>
          <a:p>
            <a:pPr marL="0" indent="0" algn="just">
              <a:buFont typeface="ZapfDingbats" pitchFamily="82" charset="2"/>
              <a:buNone/>
              <a:defRPr/>
            </a:pPr>
            <a:endParaRPr lang="en-US" sz="1800" b="1" dirty="0">
              <a:solidFill>
                <a:srgbClr val="FF0000"/>
              </a:solidFill>
              <a:effectLst>
                <a:outerShdw blurRad="38100" dist="38100" dir="2700000" algn="tl">
                  <a:srgbClr val="000000">
                    <a:alpha val="43137"/>
                  </a:srgbClr>
                </a:outerShdw>
              </a:effectLst>
            </a:endParaRPr>
          </a:p>
        </p:txBody>
      </p:sp>
      <p:sp>
        <p:nvSpPr>
          <p:cNvPr id="111620"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eaLnBrk="0" hangingPunct="0"/>
            <a:fld id="{314E703D-3FA6-4586-B569-E0F8A3F3EE25}"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111621" name="Picture 2" descr="http://tbn1.google.com/images?q=tbn:eHLdo0IA68wNHM:http://www.darwinbiz.com/imgs/strategy.jpg"/>
          <p:cNvPicPr>
            <a:picLocks noChangeAspect="1" noChangeArrowheads="1"/>
          </p:cNvPicPr>
          <p:nvPr/>
        </p:nvPicPr>
        <p:blipFill>
          <a:blip r:embed="rId1"/>
          <a:srcRect/>
          <a:stretch>
            <a:fillRect/>
          </a:stretch>
        </p:blipFill>
        <p:spPr bwMode="auto">
          <a:xfrm>
            <a:off x="7532687" y="3429000"/>
            <a:ext cx="1381125" cy="914400"/>
          </a:xfrm>
          <a:prstGeom prst="rect">
            <a:avLst/>
          </a:prstGeom>
          <a:noFill/>
          <a:ln w="9525">
            <a:noFill/>
            <a:miter lim="800000"/>
            <a:headEnd/>
            <a:tailEnd/>
          </a:ln>
        </p:spPr>
      </p:pic>
      <p:pic>
        <p:nvPicPr>
          <p:cNvPr id="6" name="Picture 2" descr="http://www.greatday.com/motivate/images/challenge.jpg"/>
          <p:cNvPicPr>
            <a:picLocks noChangeAspect="1" noChangeArrowheads="1"/>
          </p:cNvPicPr>
          <p:nvPr/>
        </p:nvPicPr>
        <p:blipFill>
          <a:blip r:embed="rId2"/>
          <a:srcRect/>
          <a:stretch>
            <a:fillRect/>
          </a:stretch>
        </p:blipFill>
        <p:spPr bwMode="auto">
          <a:xfrm>
            <a:off x="2" y="0"/>
            <a:ext cx="1395046" cy="1295400"/>
          </a:xfrm>
          <a:prstGeom prst="rect">
            <a:avLst/>
          </a:prstGeom>
          <a:noFill/>
        </p:spPr>
      </p:pic>
      <p:sp>
        <p:nvSpPr>
          <p:cNvPr id="9" name="Rectangle 3"/>
          <p:cNvSpPr txBox="1">
            <a:spLocks noChangeArrowheads="1"/>
          </p:cNvSpPr>
          <p:nvPr/>
        </p:nvSpPr>
        <p:spPr bwMode="auto">
          <a:xfrm>
            <a:off x="620713" y="4419600"/>
            <a:ext cx="8218487" cy="457200"/>
          </a:xfrm>
          <a:prstGeom prst="rect">
            <a:avLst/>
          </a:prstGeom>
          <a:noFill/>
          <a:ln w="9525">
            <a:noFill/>
            <a:miter lim="800000"/>
          </a:ln>
        </p:spPr>
        <p:txBody>
          <a:bodyPr vert="horz" wrap="square" lIns="91440" tIns="45720" rIns="91440" bIns="45720" numCol="1" anchor="t" anchorCtr="0" compatLnSpc="1"/>
          <a:lstStyle/>
          <a:p>
            <a:pPr algn="ctr"/>
            <a:r>
              <a:rPr lang="en-US" sz="2800" b="1" dirty="0">
                <a:solidFill>
                  <a:srgbClr val="FF0000"/>
                </a:solidFill>
                <a:effectLst>
                  <a:outerShdw blurRad="38100" dist="38100" dir="2700000" algn="tl">
                    <a:srgbClr val="000000">
                      <a:alpha val="43137"/>
                    </a:srgbClr>
                  </a:outerShdw>
                </a:effectLst>
              </a:rPr>
              <a:t>Having Only Volume System Is Not Enough!</a:t>
            </a:r>
            <a:endParaRPr lang="en-US" sz="2800" b="1" dirty="0">
              <a:solidFill>
                <a:srgbClr val="FF0000"/>
              </a:solidFill>
              <a:effectLst>
                <a:outerShdw blurRad="38100" dist="38100" dir="2700000" algn="tl">
                  <a:srgbClr val="000000">
                    <a:alpha val="43137"/>
                  </a:srgbClr>
                </a:outerShdw>
              </a:effectLst>
            </a:endParaRPr>
          </a:p>
        </p:txBody>
      </p:sp>
      <p:grpSp>
        <p:nvGrpSpPr>
          <p:cNvPr id="11" name="Group 10"/>
          <p:cNvGrpSpPr/>
          <p:nvPr/>
        </p:nvGrpSpPr>
        <p:grpSpPr>
          <a:xfrm>
            <a:off x="-6350" y="5105400"/>
            <a:ext cx="8845550" cy="1447800"/>
            <a:chOff x="-6350" y="5105400"/>
            <a:chExt cx="8845550" cy="1447800"/>
          </a:xfrm>
        </p:grpSpPr>
        <p:sp>
          <p:nvSpPr>
            <p:cNvPr id="8" name="Rectangle 3"/>
            <p:cNvSpPr txBox="1">
              <a:spLocks noChangeArrowheads="1"/>
            </p:cNvSpPr>
            <p:nvPr/>
          </p:nvSpPr>
          <p:spPr bwMode="auto">
            <a:xfrm>
              <a:off x="1905000" y="5105400"/>
              <a:ext cx="6934200" cy="1447800"/>
            </a:xfrm>
            <a:prstGeom prst="rect">
              <a:avLst/>
            </a:prstGeom>
            <a:noFill/>
            <a:ln w="9525">
              <a:noFill/>
              <a:miter lim="800000"/>
            </a:ln>
          </p:spPr>
          <p:txBody>
            <a:bodyPr vert="horz" wrap="square" lIns="91440" tIns="45720" rIns="91440" bIns="45720" numCol="1" anchor="t" anchorCtr="0" compatLnSpc="1"/>
            <a:lstStyle/>
            <a:p>
              <a:pPr lvl="0" algn="just">
                <a:defRPr/>
              </a:pPr>
              <a:r>
                <a:rPr lang="en-US" sz="2800" b="1" kern="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 volume (or partition) must be formatted with a </a:t>
              </a:r>
              <a:r>
                <a:rPr lang="en-US" sz="2800" b="1" kern="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file system</a:t>
              </a:r>
              <a:r>
                <a:rPr lang="en-US" sz="2800" b="1" kern="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 , before it can accept files to be saved!</a:t>
              </a:r>
              <a:endParaRPr kumimoji="0" 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cs typeface="Times New Roman" pitchFamily="18" charset="0"/>
              </a:endParaRPr>
            </a:p>
          </p:txBody>
        </p:sp>
        <p:pic>
          <p:nvPicPr>
            <p:cNvPr id="60418" name="Picture 2" descr="http://www.charterschoolpolicy.org/email_blast/images/NS.jpg"/>
            <p:cNvPicPr>
              <a:picLocks noChangeAspect="1" noChangeArrowheads="1"/>
            </p:cNvPicPr>
            <p:nvPr/>
          </p:nvPicPr>
          <p:blipFill>
            <a:blip r:embed="rId3" cstate="print"/>
            <a:srcRect/>
            <a:stretch>
              <a:fillRect/>
            </a:stretch>
          </p:blipFill>
          <p:spPr bwMode="auto">
            <a:xfrm>
              <a:off x="-6350" y="5105400"/>
              <a:ext cx="1689100" cy="960374"/>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1"/>
          <a:srcRect/>
          <a:stretch>
            <a:fillRect/>
          </a:stretch>
        </p:blipFill>
        <p:spPr bwMode="auto">
          <a:xfrm>
            <a:off x="1133475" y="1419225"/>
            <a:ext cx="6877050" cy="3762375"/>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609600" y="5473005"/>
            <a:ext cx="7924800" cy="954107"/>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latin typeface="Times New Roman" pitchFamily="18" charset="0"/>
                <a:cs typeface="Times New Roman" pitchFamily="18" charset="0"/>
              </a:rPr>
              <a:t>It can be useful to search the metadata structures to find one that has allocated a given data unit.</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AutoShape 9"/>
          <p:cNvSpPr>
            <a:spLocks noChangeArrowheads="1"/>
          </p:cNvSpPr>
          <p:nvPr/>
        </p:nvSpPr>
        <p:spPr bwMode="auto">
          <a:xfrm>
            <a:off x="228600" y="3912512"/>
            <a:ext cx="2895600" cy="1560493"/>
          </a:xfrm>
          <a:prstGeom prst="cloudCallout">
            <a:avLst>
              <a:gd name="adj1" fmla="val 126331"/>
              <a:gd name="adj2" fmla="val -32702"/>
            </a:avLst>
          </a:prstGeom>
          <a:solidFill>
            <a:schemeClr val="accent1"/>
          </a:solidFill>
          <a:ln w="9525">
            <a:solidFill>
              <a:schemeClr val="tx1"/>
            </a:solidFill>
            <a:round/>
          </a:ln>
        </p:spPr>
        <p:txBody>
          <a:bodyPr/>
          <a:lstStyle/>
          <a:p>
            <a:pPr algn="ct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 investigator is interested in this data</a:t>
            </a:r>
            <a:endPar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8" name="Straight Arrow Connector 7"/>
          <p:cNvCxnSpPr/>
          <p:nvPr/>
        </p:nvCxnSpPr>
        <p:spPr bwMode="auto">
          <a:xfrm flipV="1">
            <a:off x="228600" y="2895600"/>
            <a:ext cx="990600" cy="1588"/>
          </a:xfrm>
          <a:prstGeom prst="straightConnector1">
            <a:avLst/>
          </a:prstGeom>
          <a:noFill/>
          <a:ln w="66675" cap="flat" cmpd="sng" algn="ctr">
            <a:solidFill>
              <a:srgbClr val="FF0000"/>
            </a:solidFill>
            <a:prstDash val="solid"/>
            <a:round/>
            <a:headEnd type="none" w="med" len="med"/>
            <a:tailEnd type="triangle"/>
          </a:ln>
          <a:effectLst/>
        </p:spPr>
      </p:cxnSp>
      <p:sp>
        <p:nvSpPr>
          <p:cNvPr id="11" name="Text Box 5"/>
          <p:cNvSpPr txBox="1">
            <a:spLocks noChangeArrowheads="1"/>
          </p:cNvSpPr>
          <p:nvPr/>
        </p:nvSpPr>
        <p:spPr bwMode="auto">
          <a:xfrm>
            <a:off x="3162300" y="4552950"/>
            <a:ext cx="762000" cy="400110"/>
          </a:xfrm>
          <a:prstGeom prst="rect">
            <a:avLst/>
          </a:prstGeom>
          <a:noFill/>
          <a:ln w="9525">
            <a:noFill/>
            <a:miter lim="800000"/>
          </a:ln>
        </p:spPr>
        <p:txBody>
          <a:bodyPr wrap="square">
            <a:spAutoFit/>
          </a:bodyPr>
          <a:lstStyle/>
          <a:p>
            <a:pPr algn="ctr">
              <a:spcBef>
                <a:spcPct val="0"/>
              </a:spcBef>
              <a:buClrTx/>
              <a:buSzTx/>
              <a:buFontTx/>
              <a:buNone/>
            </a:pPr>
            <a:r>
              <a:rPr lang="en-US" sz="2000" dirty="0"/>
              <a:t>30</a:t>
            </a:r>
            <a:endParaRPr lang="en-US" sz="2000" dirty="0"/>
          </a:p>
        </p:txBody>
      </p:sp>
      <p:cxnSp>
        <p:nvCxnSpPr>
          <p:cNvPr id="12" name="Straight Arrow Connector 11"/>
          <p:cNvCxnSpPr/>
          <p:nvPr/>
        </p:nvCxnSpPr>
        <p:spPr bwMode="auto">
          <a:xfrm flipV="1">
            <a:off x="3352800" y="4951412"/>
            <a:ext cx="457200" cy="1588"/>
          </a:xfrm>
          <a:prstGeom prst="straightConnector1">
            <a:avLst/>
          </a:prstGeom>
          <a:noFill/>
          <a:ln w="66675" cap="flat" cmpd="sng" algn="ctr">
            <a:solidFill>
              <a:srgbClr val="FF0000"/>
            </a:solidFill>
            <a:prstDash val="solid"/>
            <a:round/>
            <a:headEnd type="none" w="med" len="med"/>
            <a:tailEnd type="none"/>
          </a:ln>
          <a:effectLst/>
        </p:spPr>
      </p:cxnSp>
      <p:cxnSp>
        <p:nvCxnSpPr>
          <p:cNvPr id="14" name="Straight Arrow Connector 13"/>
          <p:cNvCxnSpPr/>
          <p:nvPr/>
        </p:nvCxnSpPr>
        <p:spPr bwMode="auto">
          <a:xfrm flipV="1">
            <a:off x="4800600" y="4953000"/>
            <a:ext cx="457200" cy="1588"/>
          </a:xfrm>
          <a:prstGeom prst="straightConnector1">
            <a:avLst/>
          </a:prstGeom>
          <a:noFill/>
          <a:ln w="66675" cap="flat" cmpd="sng" algn="ctr">
            <a:solidFill>
              <a:srgbClr val="FF0000"/>
            </a:solidFill>
            <a:prstDash val="solid"/>
            <a:round/>
            <a:headEnd type="none" w="med" len="med"/>
            <a:tailEnd type="none"/>
          </a:ln>
          <a:effectLst/>
        </p:spPr>
      </p:cxnSp>
      <p:cxnSp>
        <p:nvCxnSpPr>
          <p:cNvPr id="15" name="Straight Arrow Connector 14"/>
          <p:cNvCxnSpPr/>
          <p:nvPr/>
        </p:nvCxnSpPr>
        <p:spPr bwMode="auto">
          <a:xfrm flipV="1">
            <a:off x="5257800" y="4953000"/>
            <a:ext cx="457200" cy="1588"/>
          </a:xfrm>
          <a:prstGeom prst="straightConnector1">
            <a:avLst/>
          </a:prstGeom>
          <a:noFill/>
          <a:ln w="66675" cap="flat" cmpd="sng" algn="ctr">
            <a:solidFill>
              <a:srgbClr val="FF0000"/>
            </a:solidFill>
            <a:prstDash val="solid"/>
            <a:round/>
            <a:headEnd type="none" w="med" len="med"/>
            <a:tailEnd type="none"/>
          </a:ln>
          <a:effectLst/>
        </p:spPr>
      </p:cxnSp>
      <p:sp>
        <p:nvSpPr>
          <p:cNvPr id="13" name="Rectangle 2"/>
          <p:cNvSpPr txBox="1">
            <a:spLocks noChangeArrowheads="1"/>
          </p:cNvSpPr>
          <p:nvPr/>
        </p:nvSpPr>
        <p:spPr bwMode="auto">
          <a:xfrm>
            <a:off x="576943" y="263459"/>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Attribute Searching and Sorting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223250" y="6400800"/>
            <a:ext cx="768350" cy="457200"/>
          </a:xfrm>
        </p:spPr>
        <p:txBody>
          <a:bodyPr/>
          <a:lstStyle/>
          <a:p>
            <a:pPr>
              <a:defRPr/>
            </a:pPr>
            <a:fld id="{FCC5876B-A3BC-48BF-9710-C9C11EEB7A36}" type="slidenum">
              <a:rPr lang="zh-CN" altLang="en-US" smtClean="0"/>
            </a:fld>
            <a:endParaRPr lang="en-US" altLang="zh-CN" dirty="0"/>
          </a:p>
        </p:txBody>
      </p:sp>
      <p:sp>
        <p:nvSpPr>
          <p:cNvPr id="7" name="Text Box 5"/>
          <p:cNvSpPr txBox="1">
            <a:spLocks noChangeArrowheads="1"/>
          </p:cNvSpPr>
          <p:nvPr/>
        </p:nvSpPr>
        <p:spPr bwMode="auto">
          <a:xfrm>
            <a:off x="533400" y="1371600"/>
            <a:ext cx="8001000" cy="2677656"/>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Metadata Allocation Order: Metadata allocation behavior affects the accuracy and success of deleted file recovery.</a:t>
            </a:r>
            <a:endParaRPr lang="en-US" sz="2800" b="1"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sz="2800" b="1" dirty="0">
                <a:solidFill>
                  <a:schemeClr val="accent2"/>
                </a:solidFill>
                <a:latin typeface="Times New Roman" pitchFamily="18" charset="0"/>
                <a:cs typeface="Times New Roman" pitchFamily="18" charset="0"/>
              </a:rPr>
              <a:t>want to figure out the allocation order of two metadata entries</a:t>
            </a:r>
            <a:endParaRPr lang="en-US" sz="2800" b="1"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sz="2800" b="1" dirty="0">
                <a:solidFill>
                  <a:schemeClr val="accent2"/>
                </a:solidFill>
                <a:latin typeface="Times New Roman" pitchFamily="18" charset="0"/>
                <a:cs typeface="Times New Roman" pitchFamily="18" charset="0"/>
              </a:rPr>
              <a:t>Depends on the allocation strategy of the OS</a:t>
            </a:r>
            <a:endParaRPr lang="en-US" sz="2800" b="1" dirty="0">
              <a:solidFill>
                <a:schemeClr val="accent2"/>
              </a:solidFill>
              <a:latin typeface="Times New Roman" pitchFamily="18" charset="0"/>
              <a:cs typeface="Times New Roman" pitchFamily="18" charset="0"/>
            </a:endParaRPr>
          </a:p>
        </p:txBody>
      </p:sp>
      <p:sp>
        <p:nvSpPr>
          <p:cNvPr id="8" name="Rectangle 2"/>
          <p:cNvSpPr txBox="1">
            <a:spLocks noChangeArrowheads="1"/>
          </p:cNvSpPr>
          <p:nvPr/>
        </p:nvSpPr>
        <p:spPr bwMode="auto">
          <a:xfrm>
            <a:off x="576943" y="263459"/>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Structure Allocation Order</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223250" y="6400800"/>
            <a:ext cx="768350" cy="457200"/>
          </a:xfrm>
        </p:spPr>
        <p:txBody>
          <a:bodyPr/>
          <a:lstStyle/>
          <a:p>
            <a:pPr>
              <a:defRPr/>
            </a:pPr>
            <a:fld id="{FCC5876B-A3BC-48BF-9710-C9C11EEB7A36}" type="slidenum">
              <a:rPr lang="zh-CN" altLang="en-US" smtClean="0"/>
            </a:fld>
            <a:endParaRPr lang="en-US" altLang="zh-CN" dirty="0"/>
          </a:p>
        </p:txBody>
      </p:sp>
      <p:sp>
        <p:nvSpPr>
          <p:cNvPr id="7" name="Text Box 5"/>
          <p:cNvSpPr txBox="1">
            <a:spLocks noChangeArrowheads="1"/>
          </p:cNvSpPr>
          <p:nvPr/>
        </p:nvSpPr>
        <p:spPr bwMode="auto">
          <a:xfrm>
            <a:off x="533400" y="1752600"/>
            <a:ext cx="8001000" cy="954107"/>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Consistency Checks</a:t>
            </a:r>
            <a:endParaRPr lang="en-US" sz="2800" b="1" dirty="0">
              <a:solidFill>
                <a:schemeClr val="accent2"/>
              </a:solidFill>
              <a:latin typeface="Times New Roman" pitchFamily="18" charset="0"/>
              <a:cs typeface="Times New Roman" pitchFamily="18" charset="0"/>
            </a:endParaRPr>
          </a:p>
          <a:p>
            <a:pPr algn="just">
              <a:spcBef>
                <a:spcPct val="0"/>
              </a:spcBef>
              <a:buClrTx/>
              <a:buSzTx/>
            </a:pPr>
            <a:endParaRPr lang="en-US" sz="2800" b="1" dirty="0">
              <a:solidFill>
                <a:schemeClr val="accent2"/>
              </a:solidFill>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43600" y="4643258"/>
            <a:ext cx="2667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a:srcRect/>
          <a:stretch>
            <a:fillRect/>
          </a:stretch>
        </p:blipFill>
        <p:spPr bwMode="auto">
          <a:xfrm>
            <a:off x="261937" y="2971800"/>
            <a:ext cx="7167563" cy="1976258"/>
          </a:xfrm>
          <a:prstGeom prst="rect">
            <a:avLst/>
          </a:prstGeom>
          <a:noFill/>
          <a:ln w="9525">
            <a:noFill/>
            <a:miter lim="800000"/>
            <a:headEnd/>
            <a:tailEnd/>
          </a:ln>
          <a:effectLst/>
        </p:spPr>
      </p:pic>
      <p:sp>
        <p:nvSpPr>
          <p:cNvPr id="8" name="Rectangle 2"/>
          <p:cNvSpPr txBox="1">
            <a:spLocks noChangeArrowheads="1"/>
          </p:cNvSpPr>
          <p:nvPr/>
        </p:nvSpPr>
        <p:spPr bwMode="auto">
          <a:xfrm>
            <a:off x="576943" y="263459"/>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Metadata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Consistency Checks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1524000" y="2971800"/>
            <a:ext cx="6853239"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6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Category</a:t>
            </a:r>
            <a:endParaRPr kumimoji="0" lang="en-US" sz="36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us.123rf.com/450wm/lucadp/lucadp1303/lucadp130300029/18541228-one-permanent-marker-with-a-yellow-sticky-note-and-text-analyze-3d-rend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799" y="838200"/>
            <a:ext cx="21431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
          <a:stretch>
            <a:fillRect/>
          </a:stretch>
        </p:blipFill>
        <p:spPr>
          <a:xfrm>
            <a:off x="6781800" y="1097756"/>
            <a:ext cx="1379783" cy="138588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7" name="Text Box 5"/>
          <p:cNvSpPr txBox="1">
            <a:spLocks noChangeArrowheads="1"/>
          </p:cNvSpPr>
          <p:nvPr/>
        </p:nvSpPr>
        <p:spPr bwMode="auto">
          <a:xfrm>
            <a:off x="381000" y="5200471"/>
            <a:ext cx="8610600" cy="830997"/>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latin typeface="Times New Roman" pitchFamily="18" charset="0"/>
                <a:cs typeface="Times New Roman" pitchFamily="18" charset="0"/>
              </a:rPr>
              <a:t>We can recover files based on their unallocated name, but we still rely on metadata-based recovery techniques.</a:t>
            </a:r>
            <a:endParaRPr lang="en-US" b="1" dirty="0">
              <a:solidFill>
                <a:schemeClr val="accent2"/>
              </a:solidFill>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1"/>
          <a:srcRect/>
          <a:stretch>
            <a:fillRect/>
          </a:stretch>
        </p:blipFill>
        <p:spPr bwMode="auto">
          <a:xfrm>
            <a:off x="1314450" y="1290637"/>
            <a:ext cx="6457950" cy="3662363"/>
          </a:xfrm>
          <a:prstGeom prst="rect">
            <a:avLst/>
          </a:prstGeom>
          <a:noFill/>
          <a:ln w="9525">
            <a:noFill/>
            <a:miter lim="800000"/>
            <a:headEnd/>
            <a:tailEnd/>
          </a:ln>
          <a:effectLst/>
        </p:spPr>
      </p:pic>
      <p:sp>
        <p:nvSpPr>
          <p:cNvPr id="6" name="Rectangle 2"/>
          <p:cNvSpPr txBox="1">
            <a:spLocks noChangeArrowheads="1"/>
          </p:cNvSpPr>
          <p:nvPr/>
        </p:nvSpPr>
        <p:spPr bwMode="auto">
          <a:xfrm>
            <a:off x="576943" y="263459"/>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Name-based File Recovery</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65D20FE7-3708-408F-A0BF-1A33324EBDF8}" type="slidenum">
              <a:rPr lang="en-US" altLang="en-US" sz="1400">
                <a:latin typeface="Times New Roman" pitchFamily="18" charset="0"/>
              </a:rPr>
            </a:fld>
            <a:endParaRPr lang="en-US" altLang="en-US" sz="1400">
              <a:latin typeface="Times New Roman" pitchFamily="18" charset="0"/>
            </a:endParaRPr>
          </a:p>
        </p:txBody>
      </p:sp>
      <p:graphicFrame>
        <p:nvGraphicFramePr>
          <p:cNvPr id="11268" name="Object 1"/>
          <p:cNvGraphicFramePr>
            <a:graphicFrameLocks noChangeAspect="1"/>
          </p:cNvGraphicFramePr>
          <p:nvPr/>
        </p:nvGraphicFramePr>
        <p:xfrm>
          <a:off x="1250950" y="1374775"/>
          <a:ext cx="6743700" cy="4232275"/>
        </p:xfrm>
        <a:graphic>
          <a:graphicData uri="http://schemas.openxmlformats.org/presentationml/2006/ole">
            <mc:AlternateContent xmlns:mc="http://schemas.openxmlformats.org/markup-compatibility/2006">
              <mc:Choice xmlns:v="urn:schemas-microsoft-com:vml" Requires="v">
                <p:oleObj spid="_x0000_s7174" name="Visio" r:id="rId1" imgW="8971280" imgH="3398520" progId="Visio.Drawing.11">
                  <p:embed/>
                </p:oleObj>
              </mc:Choice>
              <mc:Fallback>
                <p:oleObj name="Visio" r:id="rId1" imgW="8971280" imgH="339852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50" y="1374775"/>
                        <a:ext cx="67437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txBox="1"/>
          <p:nvPr/>
        </p:nvSpPr>
        <p:spPr bwMode="auto">
          <a:xfrm>
            <a:off x="730250" y="6094413"/>
            <a:ext cx="75755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a:buFont typeface="ZapfDingbats" pitchFamily="82" charset="2"/>
              <a:buNone/>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File Deletion in FAT File Systems</a:t>
            </a:r>
            <a:endParaRPr lang="en-CA"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itle 1"/>
          <p:cNvSpPr txBox="1"/>
          <p:nvPr/>
        </p:nvSpPr>
        <p:spPr>
          <a:xfrm>
            <a:off x="6178550" y="5562600"/>
            <a:ext cx="1593850" cy="399257"/>
          </a:xfrm>
          <a:prstGeom prst="rect">
            <a:avLst/>
          </a:prstGeom>
        </p:spPr>
        <p:txBody>
          <a:bodyPr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2800" b="1" dirty="0">
                <a:latin typeface="Times New Roman" pitchFamily="18" charset="0"/>
                <a:cs typeface="Times New Roman" pitchFamily="18" charset="0"/>
              </a:rPr>
              <a:t>Data Area</a:t>
            </a:r>
            <a:endParaRPr lang="en-CA" sz="2800" b="1" dirty="0">
              <a:latin typeface="Times New Roman" pitchFamily="18" charset="0"/>
              <a:cs typeface="Times New Roman" pitchFamily="18" charset="0"/>
            </a:endParaRPr>
          </a:p>
        </p:txBody>
      </p:sp>
      <p:sp>
        <p:nvSpPr>
          <p:cNvPr id="10" name="Rectangle 9"/>
          <p:cNvSpPr/>
          <p:nvPr/>
        </p:nvSpPr>
        <p:spPr>
          <a:xfrm>
            <a:off x="6515100" y="3452813"/>
            <a:ext cx="914400" cy="1614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sp>
        <p:nvSpPr>
          <p:cNvPr id="11" name="Cloud Callout 10"/>
          <p:cNvSpPr/>
          <p:nvPr/>
        </p:nvSpPr>
        <p:spPr bwMode="auto">
          <a:xfrm>
            <a:off x="6705600" y="1817688"/>
            <a:ext cx="2247900" cy="1546225"/>
          </a:xfrm>
          <a:prstGeom prst="cloudCallout">
            <a:avLst>
              <a:gd name="adj1" fmla="val -25297"/>
              <a:gd name="adj2" fmla="val 40938"/>
            </a:avLst>
          </a:prstGeom>
          <a:solidFill>
            <a:schemeClr val="accent1"/>
          </a:solidFill>
          <a:ln w="41275" cap="flat" cmpd="sng" algn="ctr">
            <a:solidFill>
              <a:srgbClr val="FF0000"/>
            </a:solidFill>
            <a:prstDash val="solid"/>
            <a:round/>
            <a:headEnd type="none" w="med" len="med"/>
            <a:tailEnd type="none" w="med" len="med"/>
          </a:ln>
          <a:effectLst/>
        </p:spPr>
        <p:txBody>
          <a:bodyPr>
            <a:spAutoFit/>
          </a:bodyPr>
          <a:lstStyle/>
          <a:p>
            <a:pPr algn="ctr" eaLnBrk="1" hangingPunct="1">
              <a:defRPr/>
            </a:pPr>
            <a:r>
              <a:rPr lang="it-IT" sz="2000" dirty="0">
                <a:solidFill>
                  <a:srgbClr val="FF0000"/>
                </a:solidFill>
                <a:latin typeface="Times New Roman" pitchFamily="18" charset="0"/>
                <a:cs typeface="Times New Roman" pitchFamily="18" charset="0"/>
              </a:rPr>
              <a:t>Remain intact or unchanged</a:t>
            </a:r>
            <a:endParaRPr lang="en-CA" sz="2000" dirty="0">
              <a:solidFill>
                <a:srgbClr val="FF0000"/>
              </a:solidFill>
              <a:latin typeface="Times New Roman" pitchFamily="18" charset="0"/>
              <a:cs typeface="Times New Roman" pitchFamily="18" charset="0"/>
            </a:endParaRPr>
          </a:p>
        </p:txBody>
      </p:sp>
      <p:pic>
        <p:nvPicPr>
          <p:cNvPr id="13" name="Picture 4" descr="http://emergingyouth.files.wordpress.com/2009/03/easy_but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93" y="5176747"/>
            <a:ext cx="94615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6"/>
          <p:cNvCxnSpPr>
            <a:cxnSpLocks noChangeShapeType="1"/>
          </p:cNvCxnSpPr>
          <p:nvPr/>
        </p:nvCxnSpPr>
        <p:spPr bwMode="auto">
          <a:xfrm>
            <a:off x="2411227" y="2590800"/>
            <a:ext cx="746088" cy="0"/>
          </a:xfrm>
          <a:prstGeom prst="line">
            <a:avLst/>
          </a:prstGeom>
          <a:noFill/>
          <a:ln w="47625" algn="ctr">
            <a:solidFill>
              <a:srgbClr val="FF0000"/>
            </a:solidFill>
            <a:round/>
            <a:headEnd type="none" w="med" len="med"/>
            <a:tailEnd type="none" w="med" len="med"/>
          </a:ln>
          <a:extLst>
            <a:ext uri="{909E8E84-426E-40DD-AFC4-6F175D3DCCD1}">
              <a14:hiddenFill xmlns:a14="http://schemas.microsoft.com/office/drawing/2010/main">
                <a:noFill/>
              </a14:hiddenFill>
            </a:ext>
          </a:extLst>
        </p:spPr>
      </p:cxnSp>
      <p:cxnSp>
        <p:nvCxnSpPr>
          <p:cNvPr id="14" name="Straight Connector 6"/>
          <p:cNvCxnSpPr>
            <a:cxnSpLocks noChangeShapeType="1"/>
          </p:cNvCxnSpPr>
          <p:nvPr/>
        </p:nvCxnSpPr>
        <p:spPr bwMode="auto">
          <a:xfrm>
            <a:off x="3272873" y="2590800"/>
            <a:ext cx="746088" cy="0"/>
          </a:xfrm>
          <a:prstGeom prst="line">
            <a:avLst/>
          </a:prstGeom>
          <a:noFill/>
          <a:ln w="47625" algn="ctr">
            <a:solidFill>
              <a:srgbClr val="FF0000"/>
            </a:solidFill>
            <a:round/>
            <a:headEnd type="none" w="med" len="med"/>
            <a:tailEnd type="none" w="med" len="med"/>
          </a:ln>
          <a:extLst>
            <a:ext uri="{909E8E84-426E-40DD-AFC4-6F175D3DCCD1}">
              <a14:hiddenFill xmlns:a14="http://schemas.microsoft.com/office/drawing/2010/main">
                <a:noFill/>
              </a14:hiddenFill>
            </a:ext>
          </a:extLst>
        </p:spPr>
      </p:cxnSp>
      <p:pic>
        <p:nvPicPr>
          <p:cNvPr id="1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672" y="1190649"/>
            <a:ext cx="1143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noChangeArrowheads="1"/>
          </p:cNvSpPr>
          <p:nvPr/>
        </p:nvSpPr>
        <p:spPr bwMode="auto">
          <a:xfrm>
            <a:off x="576943" y="263459"/>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Name-based File Recovery</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cxnSp>
        <p:nvCxnSpPr>
          <p:cNvPr id="18" name="Straight Arrow Connector 17"/>
          <p:cNvCxnSpPr/>
          <p:nvPr/>
        </p:nvCxnSpPr>
        <p:spPr bwMode="auto">
          <a:xfrm flipV="1">
            <a:off x="1082712" y="2514600"/>
            <a:ext cx="746088" cy="381000"/>
          </a:xfrm>
          <a:prstGeom prst="straightConnector1">
            <a:avLst/>
          </a:prstGeom>
          <a:noFill/>
          <a:ln w="47625" cap="flat" cmpd="sng" algn="ctr">
            <a:solidFill>
              <a:srgbClr val="FF0000"/>
            </a:solidFill>
            <a:prstDash val="solid"/>
            <a:round/>
            <a:headEnd type="none" w="med" len="med"/>
            <a:tailEnd type="triangle"/>
          </a:ln>
          <a:effectLst/>
        </p:spPr>
      </p:cxnSp>
      <p:sp>
        <p:nvSpPr>
          <p:cNvPr id="20" name="Content Placeholder 2"/>
          <p:cNvSpPr txBox="1"/>
          <p:nvPr/>
        </p:nvSpPr>
        <p:spPr bwMode="auto">
          <a:xfrm>
            <a:off x="228600" y="2895600"/>
            <a:ext cx="1443264" cy="631801"/>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Remaining file name</a:t>
            </a:r>
            <a:endParaRPr lang="en-US" sz="1800" b="1" kern="0" dirty="0">
              <a:solidFill>
                <a:srgbClr val="C00000"/>
              </a:solidFill>
              <a:latin typeface="Times New Roman" pitchFamily="18" charset="0"/>
              <a:cs typeface="Times New Roman"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8" name="Cloud Callout 7"/>
          <p:cNvSpPr/>
          <p:nvPr/>
        </p:nvSpPr>
        <p:spPr bwMode="auto">
          <a:xfrm>
            <a:off x="1600200" y="2196147"/>
            <a:ext cx="6553200" cy="3420130"/>
          </a:xfrm>
          <a:prstGeom prst="cloudCallout">
            <a:avLst>
              <a:gd name="adj1" fmla="val -41924"/>
              <a:gd name="adj2" fmla="val 34664"/>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rPr>
              <a:t>We can recover deleted files as long as these deleted files' </a:t>
            </a:r>
            <a:r>
              <a:rPr lang="en-US" sz="2800" b="1" u="sng" dirty="0">
                <a:solidFill>
                  <a:srgbClr val="FF0000"/>
                </a:solidFill>
                <a:effectLst>
                  <a:outerShdw blurRad="38100" dist="38100" dir="2700000" algn="tl">
                    <a:srgbClr val="000000">
                      <a:alpha val="43137"/>
                    </a:srgbClr>
                  </a:outerShdw>
                </a:effectLst>
              </a:rPr>
              <a:t>data</a:t>
            </a:r>
            <a:r>
              <a:rPr lang="en-US" sz="2800" b="1" dirty="0">
                <a:solidFill>
                  <a:srgbClr val="FF0000"/>
                </a:solidFill>
                <a:effectLst>
                  <a:outerShdw blurRad="38100" dist="38100" dir="2700000" algn="tl">
                    <a:srgbClr val="000000">
                      <a:alpha val="43137"/>
                    </a:srgbClr>
                  </a:outerShdw>
                </a:effectLst>
              </a:rPr>
              <a:t> has not been overwritten.</a:t>
            </a:r>
            <a:endParaRPr lang="en-CA" sz="2800" b="1" dirty="0">
              <a:solidFill>
                <a:srgbClr val="FF0000"/>
              </a:solidFill>
              <a:effectLst>
                <a:outerShdw blurRad="38100" dist="38100" dir="2700000" algn="tl">
                  <a:srgbClr val="000000">
                    <a:alpha val="43137"/>
                  </a:srgbClr>
                </a:outerShdw>
              </a:effectLst>
            </a:endParaRPr>
          </a:p>
        </p:txBody>
      </p:sp>
      <p:pic>
        <p:nvPicPr>
          <p:cNvPr id="1028" name="Picture 4" descr="http://www.gliciousliving.com/wp-content/uploads/2013/08/OK-happy-face_full.jpe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7200" y="5058780"/>
            <a:ext cx="1409328" cy="12110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52" y="12879"/>
            <a:ext cx="2772535" cy="1663521"/>
          </a:xfrm>
          <a:prstGeom prst="rect">
            <a:avLst/>
          </a:prstGeom>
        </p:spPr>
      </p:pic>
      <p:sp>
        <p:nvSpPr>
          <p:cNvPr id="9" name="Rectangle 2"/>
          <p:cNvSpPr txBox="1">
            <a:spLocks noChangeArrowheads="1"/>
          </p:cNvSpPr>
          <p:nvPr/>
        </p:nvSpPr>
        <p:spPr bwMode="auto">
          <a:xfrm>
            <a:off x="2846320" y="457200"/>
            <a:ext cx="51816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Deleted or Lost File Recovery</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2209800"/>
            <a:ext cx="5919349" cy="363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bwMode="auto">
          <a:xfrm flipH="1">
            <a:off x="5638800" y="1600200"/>
            <a:ext cx="2057400" cy="1219200"/>
          </a:xfrm>
          <a:prstGeom prst="straightConnector1">
            <a:avLst/>
          </a:prstGeom>
          <a:noFill/>
          <a:ln w="66675" cap="flat" cmpd="sng" algn="ctr">
            <a:solidFill>
              <a:srgbClr val="FF0000"/>
            </a:solidFill>
            <a:prstDash val="solid"/>
            <a:round/>
            <a:headEnd type="none" w="med" len="med"/>
            <a:tailEnd type="triangle"/>
          </a:ln>
          <a:effectLst/>
        </p:spPr>
      </p:cxnSp>
      <p:sp>
        <p:nvSpPr>
          <p:cNvPr id="6" name="Rectangle 2"/>
          <p:cNvSpPr txBox="1">
            <a:spLocks noChangeArrowheads="1"/>
          </p:cNvSpPr>
          <p:nvPr/>
        </p:nvSpPr>
        <p:spPr bwMode="auto">
          <a:xfrm>
            <a:off x="544286" y="460243"/>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Listing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1027" name="Picture 3"/>
          <p:cNvPicPr>
            <a:picLocks noChangeAspect="1" noChangeArrowheads="1"/>
          </p:cNvPicPr>
          <p:nvPr/>
        </p:nvPicPr>
        <p:blipFill>
          <a:blip r:embed="rId1"/>
          <a:srcRect/>
          <a:stretch>
            <a:fillRect/>
          </a:stretch>
        </p:blipFill>
        <p:spPr bwMode="auto">
          <a:xfrm>
            <a:off x="838200" y="762000"/>
            <a:ext cx="7772399" cy="5257800"/>
          </a:xfrm>
          <a:prstGeom prst="rect">
            <a:avLst/>
          </a:prstGeom>
          <a:noFill/>
          <a:ln w="9525">
            <a:noFill/>
            <a:miter lim="800000"/>
            <a:headEnd/>
            <a:tailEnd/>
          </a:ln>
          <a:effectLst/>
        </p:spPr>
      </p:pic>
      <p:pic>
        <p:nvPicPr>
          <p:cNvPr id="5" name="Picture 2" descr="http://tvisnotdead.files.wordpress.com/2010/12/brand-recal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24579" cy="13716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124562" y="3200400"/>
            <a:ext cx="2514237" cy="3505200"/>
            <a:chOff x="3124562" y="3200400"/>
            <a:chExt cx="2514237" cy="3505200"/>
          </a:xfrm>
        </p:grpSpPr>
        <p:sp>
          <p:nvSpPr>
            <p:cNvPr id="7" name="Rectangle 6"/>
            <p:cNvSpPr/>
            <p:nvPr/>
          </p:nvSpPr>
          <p:spPr bwMode="auto">
            <a:xfrm flipH="1">
              <a:off x="3124562" y="3200400"/>
              <a:ext cx="2514237" cy="2914650"/>
            </a:xfrm>
            <a:prstGeom prst="rect">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0" name="Octagon 9"/>
            <p:cNvSpPr/>
            <p:nvPr/>
          </p:nvSpPr>
          <p:spPr bwMode="auto">
            <a:xfrm>
              <a:off x="3962400" y="6172200"/>
              <a:ext cx="533400" cy="533400"/>
            </a:xfrm>
            <a:prstGeom prst="octagon">
              <a:avLst/>
            </a:prstGeom>
            <a:noFill/>
            <a:ln w="698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8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rPr>
                <a:t>2</a:t>
              </a:r>
              <a:endParaRPr kumimoji="0" lang="en-CA" sz="28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endParaRPr>
            </a:p>
          </p:txBody>
        </p:sp>
      </p:grpSp>
      <p:grpSp>
        <p:nvGrpSpPr>
          <p:cNvPr id="13" name="Group 12"/>
          <p:cNvGrpSpPr/>
          <p:nvPr/>
        </p:nvGrpSpPr>
        <p:grpSpPr>
          <a:xfrm>
            <a:off x="6324600" y="3200400"/>
            <a:ext cx="2133600" cy="3505200"/>
            <a:chOff x="6324600" y="3200400"/>
            <a:chExt cx="2133600" cy="3505200"/>
          </a:xfrm>
        </p:grpSpPr>
        <p:sp>
          <p:nvSpPr>
            <p:cNvPr id="8" name="Rectangle 7"/>
            <p:cNvSpPr/>
            <p:nvPr/>
          </p:nvSpPr>
          <p:spPr bwMode="auto">
            <a:xfrm flipH="1">
              <a:off x="6324600" y="3200400"/>
              <a:ext cx="2133600" cy="2914650"/>
            </a:xfrm>
            <a:prstGeom prst="rect">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1" name="Octagon 10"/>
            <p:cNvSpPr/>
            <p:nvPr/>
          </p:nvSpPr>
          <p:spPr bwMode="auto">
            <a:xfrm>
              <a:off x="7010400" y="6172200"/>
              <a:ext cx="533400" cy="533400"/>
            </a:xfrm>
            <a:prstGeom prst="octagon">
              <a:avLst/>
            </a:prstGeom>
            <a:noFill/>
            <a:ln w="698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8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rPr>
                <a:t>3</a:t>
              </a:r>
              <a:endParaRPr kumimoji="0" lang="en-CA" sz="2800" b="1" i="0" u="none" strike="noStrike" cap="none" normalizeH="0" baseline="0" dirty="0">
                <a:ln>
                  <a:noFill/>
                </a:ln>
                <a:solidFill>
                  <a:srgbClr val="C00000"/>
                </a:solidFill>
                <a:effectLst>
                  <a:outerShdw blurRad="38100" dist="38100" dir="2700000" algn="tl">
                    <a:srgbClr val="000000">
                      <a:alpha val="43137"/>
                    </a:srgbClr>
                  </a:outerShdw>
                </a:effectLst>
                <a:latin typeface="Comic Sans MS" pitchFamily="66" charset="0"/>
              </a:endParaRPr>
            </a:p>
          </p:txBody>
        </p:sp>
      </p:grpSp>
      <p:grpSp>
        <p:nvGrpSpPr>
          <p:cNvPr id="4" name="Group 3"/>
          <p:cNvGrpSpPr/>
          <p:nvPr/>
        </p:nvGrpSpPr>
        <p:grpSpPr>
          <a:xfrm>
            <a:off x="686162" y="3181350"/>
            <a:ext cx="1828437" cy="3524250"/>
            <a:chOff x="686162" y="3181350"/>
            <a:chExt cx="1828437" cy="3524250"/>
          </a:xfrm>
        </p:grpSpPr>
        <p:sp>
          <p:nvSpPr>
            <p:cNvPr id="6" name="Rectangle 5"/>
            <p:cNvSpPr/>
            <p:nvPr/>
          </p:nvSpPr>
          <p:spPr bwMode="auto">
            <a:xfrm flipH="1">
              <a:off x="686162" y="3181350"/>
              <a:ext cx="1828437" cy="2914650"/>
            </a:xfrm>
            <a:prstGeom prst="rect">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9" name="Octagon 8"/>
            <p:cNvSpPr/>
            <p:nvPr/>
          </p:nvSpPr>
          <p:spPr bwMode="auto">
            <a:xfrm>
              <a:off x="1219200" y="6172200"/>
              <a:ext cx="533400" cy="533400"/>
            </a:xfrm>
            <a:prstGeom prst="octagon">
              <a:avLst/>
            </a:prstGeom>
            <a:noFill/>
            <a:ln w="698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r>
                <a:rPr kumimoji="0" lang="en-CA" sz="2800" b="1" i="0" u="none" strike="noStrike" cap="none" normalizeH="0" baseline="0" dirty="0">
                  <a:ln>
                    <a:noFill/>
                  </a:ln>
                  <a:solidFill>
                    <a:srgbClr val="00B050"/>
                  </a:solidFill>
                  <a:effectLst>
                    <a:outerShdw blurRad="38100" dist="38100" dir="2700000" algn="tl">
                      <a:srgbClr val="000000">
                        <a:alpha val="43137"/>
                      </a:srgbClr>
                    </a:outerShdw>
                  </a:effectLst>
                  <a:latin typeface="Comic Sans MS" pitchFamily="66" charset="0"/>
                </a:rPr>
                <a:t>1</a:t>
              </a:r>
              <a:endParaRPr kumimoji="0" lang="en-CA" sz="2800" b="1" i="0" u="none" strike="noStrike" cap="none" normalizeH="0" baseline="0" dirty="0">
                <a:ln>
                  <a:noFill/>
                </a:ln>
                <a:solidFill>
                  <a:srgbClr val="00B050"/>
                </a:solidFill>
                <a:effectLst>
                  <a:outerShdw blurRad="38100" dist="38100" dir="2700000" algn="tl">
                    <a:srgbClr val="000000">
                      <a:alpha val="43137"/>
                    </a:srgbClr>
                  </a:outerShdw>
                </a:effectLst>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pic>
        <p:nvPicPr>
          <p:cNvPr id="8194" name="Picture 2"/>
          <p:cNvPicPr>
            <a:picLocks noChangeAspect="1" noChangeArrowheads="1"/>
          </p:cNvPicPr>
          <p:nvPr/>
        </p:nvPicPr>
        <p:blipFill>
          <a:blip r:embed="rId1"/>
          <a:srcRect/>
          <a:stretch>
            <a:fillRect/>
          </a:stretch>
        </p:blipFill>
        <p:spPr bwMode="auto">
          <a:xfrm>
            <a:off x="838200" y="871903"/>
            <a:ext cx="7591425" cy="4766897"/>
          </a:xfrm>
          <a:prstGeom prst="rect">
            <a:avLst/>
          </a:prstGeom>
          <a:noFill/>
          <a:ln w="9525">
            <a:noFill/>
            <a:miter lim="800000"/>
            <a:headEnd/>
            <a:tailEnd/>
          </a:ln>
          <a:effectLst/>
        </p:spPr>
      </p:pic>
      <p:sp>
        <p:nvSpPr>
          <p:cNvPr id="6" name="Text Box 5"/>
          <p:cNvSpPr txBox="1">
            <a:spLocks noChangeArrowheads="1"/>
          </p:cNvSpPr>
          <p:nvPr/>
        </p:nvSpPr>
        <p:spPr bwMode="auto">
          <a:xfrm>
            <a:off x="76200" y="5722203"/>
            <a:ext cx="8991600" cy="830997"/>
          </a:xfrm>
          <a:prstGeom prst="rect">
            <a:avLst/>
          </a:prstGeom>
          <a:noFill/>
          <a:ln w="9525">
            <a:noFill/>
            <a:miter lim="800000"/>
          </a:ln>
        </p:spPr>
        <p:txBody>
          <a:bodyPr wrap="square">
            <a:spAutoFit/>
          </a:bodyPr>
          <a:lstStyle/>
          <a:p>
            <a:pPr algn="ctr">
              <a:spcBef>
                <a:spcPct val="0"/>
              </a:spcBef>
              <a:buClrTx/>
              <a:buSzTx/>
              <a:buFontTx/>
              <a:buNone/>
            </a:pPr>
            <a:r>
              <a:rPr lang="en-US" b="1" dirty="0">
                <a:solidFill>
                  <a:schemeClr val="accent2"/>
                </a:solidFill>
                <a:latin typeface="Times New Roman" pitchFamily="18" charset="0"/>
                <a:cs typeface="Times New Roman" pitchFamily="18" charset="0"/>
              </a:rPr>
              <a:t>We view file names by processing a data unit and listing the names and sometimes the metadata associated with it.</a:t>
            </a:r>
            <a:endParaRPr lang="en-US" b="1" dirty="0">
              <a:solidFill>
                <a:schemeClr val="accent2"/>
              </a:solidFill>
              <a:latin typeface="Times New Roman" pitchFamily="18" charset="0"/>
              <a:cs typeface="Times New Roman" pitchFamily="18" charset="0"/>
            </a:endParaRPr>
          </a:p>
        </p:txBody>
      </p:sp>
      <p:sp>
        <p:nvSpPr>
          <p:cNvPr id="7" name="Rectangle 2"/>
          <p:cNvSpPr txBox="1">
            <a:spLocks noChangeArrowheads="1"/>
          </p:cNvSpPr>
          <p:nvPr/>
        </p:nvSpPr>
        <p:spPr bwMode="auto">
          <a:xfrm>
            <a:off x="544286" y="152400"/>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Listing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533400" y="266700"/>
            <a:ext cx="7772400" cy="838200"/>
          </a:xfrm>
        </p:spPr>
        <p:txBody>
          <a:bodyPr/>
          <a:lstStyle/>
          <a:p>
            <a:pPr algn="ct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a:t>
            </a:r>
            <a:endPar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4294967295"/>
          </p:nvPr>
        </p:nvSpPr>
        <p:spPr>
          <a:xfrm>
            <a:off x="450850" y="1219200"/>
            <a:ext cx="7772400" cy="2057400"/>
          </a:xfrm>
        </p:spPr>
        <p:txBody>
          <a:bodyPr/>
          <a:lstStyle/>
          <a:p>
            <a:pPr marL="0" indent="0" algn="just">
              <a:buNone/>
            </a:pPr>
            <a:r>
              <a:rPr lang="en-US" dirty="0">
                <a:latin typeface="Times New Roman" pitchFamily="18" charset="0"/>
                <a:cs typeface="Times New Roman" pitchFamily="18" charset="0"/>
              </a:rPr>
              <a:t>A </a:t>
            </a: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 system</a:t>
            </a:r>
            <a:r>
              <a:rPr lang="en-US" dirty="0">
                <a:latin typeface="Times New Roman" pitchFamily="18" charset="0"/>
                <a:cs typeface="Times New Roman" pitchFamily="18" charset="0"/>
              </a:rPr>
              <a:t> (or </a:t>
            </a:r>
            <a:r>
              <a:rPr lang="en-US" b="1" dirty="0" err="1">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filesystem</a:t>
            </a:r>
            <a:r>
              <a:rPr lang="en-US" dirty="0">
                <a:latin typeface="Times New Roman" pitchFamily="18" charset="0"/>
                <a:cs typeface="Times New Roman" pitchFamily="18" charset="0"/>
              </a:rPr>
              <a:t>) is a method for storing and organizing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computer files</a:t>
            </a:r>
            <a:r>
              <a:rPr lang="en-US" dirty="0">
                <a:latin typeface="Times New Roman" pitchFamily="18" charset="0"/>
                <a:cs typeface="Times New Roman" pitchFamily="18" charset="0"/>
              </a:rPr>
              <a:t> and the data they contain to </a:t>
            </a:r>
            <a:r>
              <a:rPr lang="en-US" b="1" dirty="0">
                <a:effectLst>
                  <a:outerShdw blurRad="38100" dist="38100" dir="2700000" algn="tl">
                    <a:srgbClr val="000000">
                      <a:alpha val="43137"/>
                    </a:srgbClr>
                  </a:outerShdw>
                </a:effectLst>
                <a:latin typeface="Times New Roman" pitchFamily="18" charset="0"/>
                <a:cs typeface="Times New Roman" pitchFamily="18" charset="0"/>
              </a:rPr>
              <a:t>make it easy to find and access them</a:t>
            </a:r>
            <a:r>
              <a:rPr lang="en-US"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11268"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a:spcBef>
                <a:spcPct val="0"/>
              </a:spcBef>
              <a:buClrTx/>
              <a:buSzTx/>
              <a:buFontTx/>
              <a:buNone/>
            </a:pPr>
            <a:fld id="{E3B51979-2149-4219-A9C3-1FE5D3F513DD}" type="slidenum">
              <a:rPr lang="zh-CN" altLang="en-US" sz="140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5" name="Text Box 5"/>
          <p:cNvSpPr txBox="1">
            <a:spLocks noChangeArrowheads="1"/>
          </p:cNvSpPr>
          <p:nvPr/>
        </p:nvSpPr>
        <p:spPr bwMode="auto">
          <a:xfrm>
            <a:off x="661090" y="6248400"/>
            <a:ext cx="5438348" cy="369332"/>
          </a:xfrm>
          <a:prstGeom prst="rect">
            <a:avLst/>
          </a:prstGeom>
          <a:noFill/>
          <a:ln w="9525">
            <a:noFill/>
            <a:miter lim="800000"/>
          </a:ln>
        </p:spPr>
        <p:txBody>
          <a:bodyPr wrap="none">
            <a:spAutoFit/>
          </a:bodyPr>
          <a:lstStyle/>
          <a:p>
            <a:pPr algn="ctr">
              <a:spcBef>
                <a:spcPct val="0"/>
              </a:spcBef>
              <a:buClrTx/>
              <a:buSzTx/>
              <a:buFontTx/>
              <a:buNone/>
            </a:pPr>
            <a:r>
              <a:rPr lang="en-US" sz="1800" dirty="0">
                <a:latin typeface="Times New Roman" pitchFamily="18" charset="0"/>
                <a:cs typeface="Times New Roman" pitchFamily="18" charset="0"/>
              </a:rPr>
              <a:t>[1] File system. http://en.wikipedia.org/wiki/File_system</a:t>
            </a:r>
            <a:endParaRPr lang="en-US" sz="1800" dirty="0">
              <a:latin typeface="Times New Roman" pitchFamily="18" charset="0"/>
              <a:cs typeface="Times New Roman" pitchFamily="18" charset="0"/>
            </a:endParaRPr>
          </a:p>
        </p:txBody>
      </p:sp>
      <p:sp>
        <p:nvSpPr>
          <p:cNvPr id="6" name="AutoShape 9"/>
          <p:cNvSpPr>
            <a:spLocks noChangeArrowheads="1"/>
          </p:cNvSpPr>
          <p:nvPr/>
        </p:nvSpPr>
        <p:spPr bwMode="auto">
          <a:xfrm>
            <a:off x="4181475" y="2590800"/>
            <a:ext cx="4425950" cy="2590800"/>
          </a:xfrm>
          <a:prstGeom prst="cloudCallout">
            <a:avLst>
              <a:gd name="adj1" fmla="val -40835"/>
              <a:gd name="adj2" fmla="val -34703"/>
            </a:avLst>
          </a:prstGeom>
          <a:noFill/>
          <a:ln w="9525">
            <a:solidFill>
              <a:schemeClr val="tx1"/>
            </a:solidFill>
            <a:round/>
          </a:ln>
        </p:spPr>
        <p:txBody>
          <a:bodyPr/>
          <a:lstStyle/>
          <a:p>
            <a:pPr algn="ctr"/>
            <a:r>
              <a:rPr lang="en-US" sz="3600" b="1" dirty="0">
                <a:solidFill>
                  <a:srgbClr val="00B050"/>
                </a:solidFill>
                <a:effectLst>
                  <a:outerShdw blurRad="38100" dist="38100" dir="2700000" algn="tl">
                    <a:srgbClr val="000000">
                      <a:alpha val="43137"/>
                    </a:srgbClr>
                  </a:outerShdw>
                </a:effectLst>
              </a:rPr>
              <a:t>How files are organized?</a:t>
            </a:r>
            <a:endParaRPr lang="en-US" sz="3600" b="1" dirty="0">
              <a:solidFill>
                <a:srgbClr val="00B050"/>
              </a:solidFill>
              <a:effectLst>
                <a:outerShdw blurRad="38100" dist="38100" dir="2700000" algn="tl">
                  <a:srgbClr val="000000">
                    <a:alpha val="43137"/>
                  </a:srgbClr>
                </a:outerShdw>
              </a:effectLst>
            </a:endParaRPr>
          </a:p>
        </p:txBody>
      </p:sp>
      <p:pic>
        <p:nvPicPr>
          <p:cNvPr id="7" name="Picture 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550" y="201613"/>
            <a:ext cx="14160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6" name="Text Box 5"/>
          <p:cNvSpPr txBox="1">
            <a:spLocks noChangeArrowheads="1"/>
          </p:cNvSpPr>
          <p:nvPr/>
        </p:nvSpPr>
        <p:spPr bwMode="auto">
          <a:xfrm>
            <a:off x="457200" y="1038761"/>
            <a:ext cx="7753350" cy="1323439"/>
          </a:xfrm>
          <a:prstGeom prst="rect">
            <a:avLst/>
          </a:prstGeom>
          <a:noFill/>
          <a:ln w="9525">
            <a:noFill/>
            <a:miter lim="800000"/>
          </a:ln>
        </p:spPr>
        <p:txBody>
          <a:bodyPr wrap="square">
            <a:spAutoFit/>
          </a:bodyPr>
          <a:lstStyle/>
          <a:p>
            <a:pPr>
              <a:spcBef>
                <a:spcPct val="0"/>
              </a:spcBef>
              <a:buClrTx/>
              <a:buSzTx/>
              <a:buFontTx/>
              <a:buNone/>
            </a:pPr>
            <a:r>
              <a:rPr lang="en-CA" sz="3200" b="1" dirty="0">
                <a:solidFill>
                  <a:schemeClr val="accent2"/>
                </a:solidFill>
                <a:latin typeface="Times New Roman" pitchFamily="18" charset="0"/>
                <a:cs typeface="Times New Roman" pitchFamily="18" charset="0"/>
              </a:rPr>
              <a:t>Find files in Linux using 'find'</a:t>
            </a:r>
            <a:endParaRPr lang="en-CA" sz="3200" b="1" dirty="0">
              <a:solidFill>
                <a:schemeClr val="accent2"/>
              </a:solidFill>
              <a:latin typeface="Times New Roman" pitchFamily="18" charset="0"/>
              <a:cs typeface="Times New Roman" pitchFamily="18" charset="0"/>
            </a:endParaRPr>
          </a:p>
          <a:p>
            <a:pPr>
              <a:spcBef>
                <a:spcPct val="0"/>
              </a:spcBef>
              <a:buClrTx/>
              <a:buSzTx/>
              <a:buFontTx/>
              <a:buNone/>
            </a:pPr>
            <a:endParaRPr lang="en-CA" b="1" dirty="0">
              <a:solidFill>
                <a:schemeClr val="accent2"/>
              </a:solidFill>
            </a:endParaRPr>
          </a:p>
          <a:p>
            <a:pPr>
              <a:spcBef>
                <a:spcPct val="0"/>
              </a:spcBef>
              <a:buClrTx/>
              <a:buSzTx/>
              <a:buFontTx/>
              <a:buNone/>
            </a:pPr>
            <a:r>
              <a:rPr lang="en-CA" b="1" dirty="0">
                <a:solidFill>
                  <a:schemeClr val="accent2"/>
                </a:solidFill>
              </a:rPr>
              <a:t>	</a:t>
            </a:r>
            <a:r>
              <a:rPr lang="en-CA" b="1" dirty="0">
                <a:solidFill>
                  <a:schemeClr val="accent2"/>
                </a:solidFill>
                <a:effectLst>
                  <a:outerShdw blurRad="38100" dist="38100" dir="2700000" algn="tl">
                    <a:srgbClr val="000000">
                      <a:alpha val="43137"/>
                    </a:srgbClr>
                  </a:outerShdw>
                </a:effectLst>
              </a:rPr>
              <a:t>find / -name readme.txt -print</a:t>
            </a:r>
            <a:endParaRPr lang="en-CA" b="1" dirty="0">
              <a:solidFill>
                <a:schemeClr val="accent2"/>
              </a:solidFill>
              <a:effectLst>
                <a:outerShdw blurRad="38100" dist="38100" dir="2700000" algn="tl">
                  <a:srgbClr val="000000">
                    <a:alpha val="43137"/>
                  </a:srgbClr>
                </a:outerShdw>
              </a:effectLst>
            </a:endParaRPr>
          </a:p>
        </p:txBody>
      </p:sp>
      <p:cxnSp>
        <p:nvCxnSpPr>
          <p:cNvPr id="7" name="Straight Arrow Connector 6"/>
          <p:cNvCxnSpPr/>
          <p:nvPr/>
        </p:nvCxnSpPr>
        <p:spPr bwMode="auto">
          <a:xfrm flipH="1" flipV="1">
            <a:off x="3294290" y="2364470"/>
            <a:ext cx="1209674" cy="787769"/>
          </a:xfrm>
          <a:prstGeom prst="straightConnector1">
            <a:avLst/>
          </a:prstGeom>
          <a:noFill/>
          <a:ln w="66675" cap="flat" cmpd="sng" algn="ctr">
            <a:solidFill>
              <a:srgbClr val="FF0000"/>
            </a:solidFill>
            <a:prstDash val="solid"/>
            <a:round/>
            <a:headEnd type="none" w="med" len="med"/>
            <a:tailEnd type="triangle"/>
          </a:ln>
          <a:effectLst/>
        </p:spPr>
      </p:cxnSp>
      <p:sp>
        <p:nvSpPr>
          <p:cNvPr id="11" name="Oval 10"/>
          <p:cNvSpPr/>
          <p:nvPr/>
        </p:nvSpPr>
        <p:spPr bwMode="auto">
          <a:xfrm>
            <a:off x="2362200" y="1828800"/>
            <a:ext cx="1143000" cy="533400"/>
          </a:xfrm>
          <a:prstGeom prst="ellipse">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2050" name="Picture 2" descr="http://www.xda-developers.com/wp-content/uploads/2012/11/Linux.jpg?f39ce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82414" y="1214571"/>
            <a:ext cx="1566236" cy="9337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2"/>
          <a:srcRect/>
          <a:stretch>
            <a:fillRect/>
          </a:stretch>
        </p:blipFill>
        <p:spPr bwMode="auto">
          <a:xfrm>
            <a:off x="1676400" y="3377943"/>
            <a:ext cx="5334000" cy="3022857"/>
          </a:xfrm>
          <a:prstGeom prst="rect">
            <a:avLst/>
          </a:prstGeom>
          <a:noFill/>
          <a:ln w="9525">
            <a:noFill/>
            <a:miter lim="800000"/>
            <a:headEnd/>
            <a:tailEnd/>
          </a:ln>
          <a:effectLst/>
        </p:spPr>
      </p:pic>
      <p:sp>
        <p:nvSpPr>
          <p:cNvPr id="15" name="Oval 14"/>
          <p:cNvSpPr/>
          <p:nvPr/>
        </p:nvSpPr>
        <p:spPr bwMode="auto">
          <a:xfrm>
            <a:off x="1390650" y="3276600"/>
            <a:ext cx="1676400" cy="1371600"/>
          </a:xfrm>
          <a:prstGeom prst="ellipse">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2" name="Rectangle 11"/>
          <p:cNvSpPr/>
          <p:nvPr/>
        </p:nvSpPr>
        <p:spPr bwMode="auto">
          <a:xfrm flipH="1">
            <a:off x="2917825" y="4533900"/>
            <a:ext cx="1063625" cy="1028700"/>
          </a:xfrm>
          <a:prstGeom prst="rect">
            <a:avLst/>
          </a:prstGeom>
          <a:noFill/>
          <a:ln w="476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3" name="Rectangle 2"/>
          <p:cNvSpPr txBox="1">
            <a:spLocks noChangeArrowheads="1"/>
          </p:cNvSpPr>
          <p:nvPr/>
        </p:nvSpPr>
        <p:spPr bwMode="auto">
          <a:xfrm>
            <a:off x="464457" y="126198"/>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Searching</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223250" y="6400800"/>
            <a:ext cx="768350" cy="457200"/>
          </a:xfrm>
        </p:spPr>
        <p:txBody>
          <a:bodyPr/>
          <a:lstStyle/>
          <a:p>
            <a:pPr>
              <a:defRPr/>
            </a:pPr>
            <a:fld id="{FCC5876B-A3BC-48BF-9710-C9C11EEB7A36}" type="slidenum">
              <a:rPr lang="zh-CN" altLang="en-US" smtClean="0"/>
            </a:fld>
            <a:endParaRPr lang="en-US" altLang="zh-CN" dirty="0"/>
          </a:p>
        </p:txBody>
      </p:sp>
      <p:sp>
        <p:nvSpPr>
          <p:cNvPr id="7" name="Text Box 5"/>
          <p:cNvSpPr txBox="1">
            <a:spLocks noChangeArrowheads="1"/>
          </p:cNvSpPr>
          <p:nvPr/>
        </p:nvSpPr>
        <p:spPr bwMode="auto">
          <a:xfrm>
            <a:off x="533400" y="1371600"/>
            <a:ext cx="8001000" cy="3108543"/>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File Name Allocation Order: File Name allocation behavior affects other digital forensic tasks, for example, which can be used to find the relative creation time of two names.</a:t>
            </a:r>
            <a:endParaRPr lang="en-US" sz="2800" b="1"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sz="2800" b="1" dirty="0">
                <a:solidFill>
                  <a:schemeClr val="accent2"/>
                </a:solidFill>
                <a:latin typeface="Times New Roman" pitchFamily="18" charset="0"/>
                <a:cs typeface="Times New Roman" pitchFamily="18" charset="0"/>
              </a:rPr>
              <a:t>want to figure out the allocation order of two file name data structures</a:t>
            </a:r>
            <a:endParaRPr lang="en-US" sz="2800" b="1" dirty="0">
              <a:solidFill>
                <a:schemeClr val="accent2"/>
              </a:solidFill>
              <a:latin typeface="Times New Roman" pitchFamily="18" charset="0"/>
              <a:cs typeface="Times New Roman" pitchFamily="18" charset="0"/>
            </a:endParaRPr>
          </a:p>
          <a:p>
            <a:pPr lvl="1" algn="just">
              <a:spcBef>
                <a:spcPct val="0"/>
              </a:spcBef>
              <a:buClrTx/>
              <a:buSzTx/>
              <a:buFont typeface="Wingdings" panose="05000000000000000000" pitchFamily="2" charset="2"/>
              <a:buChar char="Ø"/>
            </a:pPr>
            <a:r>
              <a:rPr lang="en-US" sz="2800" b="1" dirty="0">
                <a:solidFill>
                  <a:schemeClr val="accent2"/>
                </a:solidFill>
                <a:latin typeface="Times New Roman" pitchFamily="18" charset="0"/>
                <a:cs typeface="Times New Roman" pitchFamily="18" charset="0"/>
              </a:rPr>
              <a:t>Depends on the allocation strategy of the OS</a:t>
            </a:r>
            <a:endParaRPr lang="en-US" sz="2800" b="1" dirty="0">
              <a:solidFill>
                <a:schemeClr val="accent2"/>
              </a:solidFill>
              <a:latin typeface="Times New Roman" pitchFamily="18" charset="0"/>
              <a:cs typeface="Times New Roman" pitchFamily="18" charset="0"/>
            </a:endParaRPr>
          </a:p>
        </p:txBody>
      </p:sp>
      <p:sp>
        <p:nvSpPr>
          <p:cNvPr id="8" name="Rectangle 2"/>
          <p:cNvSpPr txBox="1">
            <a:spLocks noChangeArrowheads="1"/>
          </p:cNvSpPr>
          <p:nvPr/>
        </p:nvSpPr>
        <p:spPr bwMode="auto">
          <a:xfrm>
            <a:off x="576943" y="263459"/>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Data Structure Allocation Order</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7" name="Text Box 5"/>
          <p:cNvSpPr txBox="1">
            <a:spLocks noChangeArrowheads="1"/>
          </p:cNvSpPr>
          <p:nvPr/>
        </p:nvSpPr>
        <p:spPr bwMode="auto">
          <a:xfrm>
            <a:off x="762000" y="1600200"/>
            <a:ext cx="6934200" cy="523220"/>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sz="2800" b="1" dirty="0">
                <a:solidFill>
                  <a:schemeClr val="accent2"/>
                </a:solidFill>
                <a:latin typeface="Times New Roman" pitchFamily="18" charset="0"/>
                <a:cs typeface="Times New Roman" pitchFamily="18" charset="0"/>
              </a:rPr>
              <a:t>Consistency Checks</a:t>
            </a:r>
            <a:endParaRPr lang="en-US" sz="2800" b="1" dirty="0">
              <a:solidFill>
                <a:schemeClr val="accent2"/>
              </a:solidFill>
              <a:latin typeface="Times New Roman" pitchFamily="18" charset="0"/>
              <a:cs typeface="Times New Roman" pitchFamily="18" charset="0"/>
            </a:endParaRPr>
          </a:p>
        </p:txBody>
      </p:sp>
      <p:grpSp>
        <p:nvGrpSpPr>
          <p:cNvPr id="11" name="Group 10"/>
          <p:cNvGrpSpPr/>
          <p:nvPr/>
        </p:nvGrpSpPr>
        <p:grpSpPr>
          <a:xfrm>
            <a:off x="4556815" y="1752600"/>
            <a:ext cx="4411926" cy="3413343"/>
            <a:chOff x="4556815" y="1752600"/>
            <a:chExt cx="4411926" cy="3413343"/>
          </a:xfrm>
        </p:grpSpPr>
        <p:pic>
          <p:nvPicPr>
            <p:cNvPr id="5" name="Picture 4"/>
            <p:cNvPicPr>
              <a:picLocks noChangeAspect="1"/>
            </p:cNvPicPr>
            <p:nvPr/>
          </p:nvPicPr>
          <p:blipFill>
            <a:blip r:embed="rId1"/>
            <a:stretch>
              <a:fillRect/>
            </a:stretch>
          </p:blipFill>
          <p:spPr>
            <a:xfrm>
              <a:off x="6781800" y="1752600"/>
              <a:ext cx="1981200" cy="1616765"/>
            </a:xfrm>
            <a:prstGeom prst="rect">
              <a:avLst/>
            </a:prstGeom>
          </p:spPr>
        </p:pic>
        <p:pic>
          <p:nvPicPr>
            <p:cNvPr id="6" name="Picture 5"/>
            <p:cNvPicPr>
              <a:picLocks noChangeAspect="1"/>
            </p:cNvPicPr>
            <p:nvPr/>
          </p:nvPicPr>
          <p:blipFill>
            <a:blip r:embed="rId2"/>
            <a:stretch>
              <a:fillRect/>
            </a:stretch>
          </p:blipFill>
          <p:spPr>
            <a:xfrm>
              <a:off x="4556815" y="2935007"/>
              <a:ext cx="4411926" cy="2230936"/>
            </a:xfrm>
            <a:prstGeom prst="rect">
              <a:avLst/>
            </a:prstGeom>
          </p:spPr>
        </p:pic>
        <p:grpSp>
          <p:nvGrpSpPr>
            <p:cNvPr id="8" name="Group 7"/>
            <p:cNvGrpSpPr/>
            <p:nvPr/>
          </p:nvGrpSpPr>
          <p:grpSpPr>
            <a:xfrm>
              <a:off x="5486400" y="3595285"/>
              <a:ext cx="304800" cy="340221"/>
              <a:chOff x="8763000" y="3962400"/>
              <a:chExt cx="304800" cy="340221"/>
            </a:xfrm>
          </p:grpSpPr>
          <p:cxnSp>
            <p:nvCxnSpPr>
              <p:cNvPr id="9" name="Straight Connector 8"/>
              <p:cNvCxnSpPr/>
              <p:nvPr/>
            </p:nvCxnSpPr>
            <p:spPr bwMode="auto">
              <a:xfrm flipH="1">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8763000" y="3962400"/>
                <a:ext cx="304800" cy="340221"/>
              </a:xfrm>
              <a:prstGeom prst="line">
                <a:avLst/>
              </a:prstGeom>
              <a:noFill/>
              <a:ln w="47625" cap="flat" cmpd="sng" algn="ctr">
                <a:solidFill>
                  <a:srgbClr val="FF0000"/>
                </a:solidFill>
                <a:prstDash val="solid"/>
                <a:round/>
                <a:headEnd type="none" w="med" len="med"/>
                <a:tailEnd type="none" w="med" len="med"/>
              </a:ln>
              <a:effectLst/>
            </p:spPr>
          </p:cxnSp>
        </p:grpSp>
      </p:grpSp>
      <p:sp>
        <p:nvSpPr>
          <p:cNvPr id="12" name="Rectangle 2"/>
          <p:cNvSpPr txBox="1">
            <a:spLocks noChangeArrowheads="1"/>
          </p:cNvSpPr>
          <p:nvPr/>
        </p:nvSpPr>
        <p:spPr bwMode="auto">
          <a:xfrm>
            <a:off x="576943" y="263459"/>
            <a:ext cx="7924800" cy="835157"/>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Name Analysis Techniques (cont’d)</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spcBef>
                <a:spcPct val="0"/>
              </a:spcBef>
              <a:buClrTx/>
              <a:buSzTx/>
            </a:pPr>
            <a:r>
              <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Consistency Checks</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1371600" y="2743199"/>
            <a:ext cx="67818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6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Application Category</a:t>
            </a:r>
            <a:endParaRPr kumimoji="0" lang="en-US" sz="36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us.123rf.com/450wm/lucadp/lucadp1303/lucadp130300029/18541228-one-permanent-marker-with-a-yellow-sticky-note-and-text-analyze-3d-rend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0" y="1049866"/>
            <a:ext cx="1905000" cy="1693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
          <a:stretch>
            <a:fillRect/>
          </a:stretch>
        </p:blipFill>
        <p:spPr>
          <a:xfrm>
            <a:off x="6999042" y="627856"/>
            <a:ext cx="1379783" cy="138588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228600" y="135246"/>
            <a:ext cx="8763000" cy="626754"/>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 Journal Analysis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7" name="Text Box 5"/>
          <p:cNvSpPr txBox="1">
            <a:spLocks noChangeArrowheads="1"/>
          </p:cNvSpPr>
          <p:nvPr/>
        </p:nvSpPr>
        <p:spPr bwMode="auto">
          <a:xfrm>
            <a:off x="228600" y="762000"/>
            <a:ext cx="8534400" cy="4154984"/>
          </a:xfrm>
          <a:prstGeom prst="rect">
            <a:avLst/>
          </a:prstGeom>
          <a:noFill/>
          <a:ln w="9525">
            <a:noFill/>
            <a:miter lim="800000"/>
          </a:ln>
        </p:spPr>
        <p:txBody>
          <a:bodyPr wrap="square">
            <a:spAutoFit/>
          </a:bodyPr>
          <a:lstStyle/>
          <a:p>
            <a:pPr algn="just">
              <a:spcBef>
                <a:spcPct val="0"/>
              </a:spcBef>
              <a:buClrTx/>
              <a:buSzTx/>
              <a:buFont typeface="Wingdings" panose="05000000000000000000" pitchFamily="2" charset="2"/>
              <a:buChar char="q"/>
            </a:pPr>
            <a:r>
              <a:rPr lang="en-US" b="1" dirty="0">
                <a:latin typeface="Times New Roman" pitchFamily="18" charset="0"/>
                <a:cs typeface="Times New Roman" pitchFamily="18" charset="0"/>
              </a:rPr>
              <a:t>A file system in which the hard disk maintains data integrity in the event of a system crash or if the system is otherwise halted abnormally. </a:t>
            </a:r>
            <a:endParaRPr lang="en-US" b="1" dirty="0">
              <a:latin typeface="Times New Roman" pitchFamily="18" charset="0"/>
              <a:cs typeface="Times New Roman" pitchFamily="18" charset="0"/>
            </a:endParaRPr>
          </a:p>
          <a:p>
            <a:pPr lvl="1" algn="just">
              <a:spcBef>
                <a:spcPct val="0"/>
              </a:spcBef>
              <a:buClrTx/>
              <a:buSzTx/>
              <a:buFont typeface="Wingdings" panose="05000000000000000000" pitchFamily="2" charset="2"/>
              <a:buChar char="q"/>
            </a:pPr>
            <a:r>
              <a:rPr lang="en-US" sz="2000" dirty="0">
                <a:latin typeface="Times New Roman" pitchFamily="18" charset="0"/>
                <a:cs typeface="Times New Roman" pitchFamily="18" charset="0"/>
              </a:rPr>
              <a:t>The journaled file system (JFS) maintains a </a:t>
            </a:r>
            <a:r>
              <a:rPr lang="en-US" u="sng" dirty="0">
                <a:latin typeface="Times New Roman" pitchFamily="18" charset="0"/>
                <a:cs typeface="Times New Roman" pitchFamily="18" charset="0"/>
              </a:rPr>
              <a:t>log</a:t>
            </a:r>
            <a:r>
              <a:rPr lang="en-US" sz="2000" dirty="0">
                <a:latin typeface="Times New Roman" pitchFamily="18" charset="0"/>
                <a:cs typeface="Times New Roman" pitchFamily="18" charset="0"/>
              </a:rPr>
              <a:t>, or </a:t>
            </a:r>
            <a:r>
              <a:rPr lang="en-US" u="sng" dirty="0">
                <a:latin typeface="Times New Roman" pitchFamily="18" charset="0"/>
                <a:cs typeface="Times New Roman" pitchFamily="18" charset="0"/>
              </a:rPr>
              <a:t>journal</a:t>
            </a:r>
            <a:r>
              <a:rPr lang="en-US" sz="2000" dirty="0">
                <a:latin typeface="Times New Roman" pitchFamily="18" charset="0"/>
                <a:cs typeface="Times New Roman" pitchFamily="18" charset="0"/>
              </a:rPr>
              <a:t>, of what activity has taken place in the main data areas of the disk; if a crash occurs, any lost data can be recreated because updates to the metadata in directories and bit maps have been written to a serial log. </a:t>
            </a:r>
            <a:endParaRPr lang="en-US" sz="2000" dirty="0">
              <a:latin typeface="Times New Roman" pitchFamily="18" charset="0"/>
              <a:cs typeface="Times New Roman" pitchFamily="18" charset="0"/>
            </a:endParaRPr>
          </a:p>
          <a:p>
            <a:pPr lvl="1" algn="just">
              <a:spcBef>
                <a:spcPct val="0"/>
              </a:spcBef>
              <a:buClrTx/>
              <a:buSzTx/>
              <a:buFont typeface="Wingdings" panose="05000000000000000000" pitchFamily="2" charset="2"/>
              <a:buChar char="q"/>
            </a:pPr>
            <a:r>
              <a:rPr lang="en-US" sz="2000" dirty="0">
                <a:latin typeface="Times New Roman" pitchFamily="18" charset="0"/>
                <a:cs typeface="Times New Roman" pitchFamily="18" charset="0"/>
              </a:rPr>
              <a:t>The JFS not only returns the data to the pre-crash configuration but also recovers unsaved data and stores it in the location it would have been stored in if the system had not been unexpectedly interrupted.</a:t>
            </a:r>
            <a:endParaRPr lang="en-US" sz="2000" dirty="0">
              <a:latin typeface="Times New Roman" pitchFamily="18" charset="0"/>
              <a:cs typeface="Times New Roman" pitchFamily="18" charset="0"/>
            </a:endParaRPr>
          </a:p>
          <a:p>
            <a:pPr algn="just">
              <a:spcBef>
                <a:spcPct val="0"/>
              </a:spcBef>
              <a:buClrTx/>
              <a:buSzTx/>
              <a:buFont typeface="Wingdings" panose="05000000000000000000" pitchFamily="2" charset="2"/>
              <a:buChar char="q"/>
            </a:pPr>
            <a:r>
              <a:rPr lang="en-US" b="1" dirty="0">
                <a:latin typeface="Times New Roman" pitchFamily="18" charset="0"/>
                <a:cs typeface="Times New Roman" pitchFamily="18" charset="0"/>
              </a:rPr>
              <a:t>It is widely believed that File system journals are useful in digital investigations, but not being fully utilized today.</a:t>
            </a:r>
            <a:endParaRPr lang="en-US" b="1" dirty="0">
              <a:latin typeface="Times New Roman" pitchFamily="18" charset="0"/>
              <a:cs typeface="Times New Roman" pitchFamily="18" charset="0"/>
            </a:endParaRPr>
          </a:p>
        </p:txBody>
      </p:sp>
      <p:sp>
        <p:nvSpPr>
          <p:cNvPr id="5" name="Text Box 5"/>
          <p:cNvSpPr txBox="1">
            <a:spLocks noChangeArrowheads="1"/>
          </p:cNvSpPr>
          <p:nvPr/>
        </p:nvSpPr>
        <p:spPr bwMode="auto">
          <a:xfrm>
            <a:off x="127000" y="5187771"/>
            <a:ext cx="8153400" cy="1477328"/>
          </a:xfrm>
          <a:prstGeom prst="rect">
            <a:avLst/>
          </a:prstGeom>
          <a:noFill/>
          <a:ln w="9525">
            <a:noFill/>
            <a:miter lim="800000"/>
          </a:ln>
        </p:spPr>
        <p:txBody>
          <a:bodyPr wrap="square">
            <a:spAutoFit/>
          </a:bodyPr>
          <a:lstStyle/>
          <a:p>
            <a:pPr>
              <a:spcBef>
                <a:spcPct val="0"/>
              </a:spcBef>
              <a:buClrTx/>
              <a:buSzTx/>
              <a:buFontTx/>
              <a:buNone/>
            </a:pPr>
            <a:r>
              <a:rPr lang="en-US" sz="1800" dirty="0">
                <a:latin typeface="Times New Roman" pitchFamily="18" charset="0"/>
                <a:cs typeface="Times New Roman" pitchFamily="18" charset="0"/>
              </a:rPr>
              <a:t>[1] </a:t>
            </a:r>
            <a:r>
              <a:rPr lang="fr-FR" sz="1800" dirty="0" err="1">
                <a:latin typeface="Times New Roman" pitchFamily="18" charset="0"/>
                <a:cs typeface="Times New Roman" pitchFamily="18" charset="0"/>
              </a:rPr>
              <a:t>journaled</a:t>
            </a:r>
            <a:r>
              <a:rPr lang="fr-FR" sz="1800" dirty="0">
                <a:latin typeface="Times New Roman" pitchFamily="18" charset="0"/>
                <a:cs typeface="Times New Roman" pitchFamily="18" charset="0"/>
              </a:rPr>
              <a:t> file system. </a:t>
            </a:r>
            <a:endParaRPr lang="fr-FR" sz="1800" dirty="0">
              <a:latin typeface="Times New Roman" pitchFamily="18" charset="0"/>
              <a:cs typeface="Times New Roman" pitchFamily="18" charset="0"/>
            </a:endParaRPr>
          </a:p>
          <a:p>
            <a:pPr>
              <a:spcBef>
                <a:spcPct val="0"/>
              </a:spcBef>
              <a:buClrTx/>
              <a:buSzTx/>
              <a:buFontTx/>
              <a:buNone/>
            </a:pPr>
            <a:r>
              <a:rPr lang="fr-FR" sz="1800" dirty="0">
                <a:latin typeface="Times New Roman" pitchFamily="18" charset="0"/>
                <a:cs typeface="Times New Roman" pitchFamily="18" charset="0"/>
              </a:rPr>
              <a:t>http://www.webopedia.com/TERM/J/journaled_file_system.html</a:t>
            </a:r>
            <a:endParaRPr lang="fr-FR" sz="1800" dirty="0">
              <a:latin typeface="Times New Roman" pitchFamily="18" charset="0"/>
              <a:cs typeface="Times New Roman" pitchFamily="18" charset="0"/>
            </a:endParaRPr>
          </a:p>
          <a:p>
            <a:pPr>
              <a:spcBef>
                <a:spcPct val="0"/>
              </a:spcBef>
              <a:buClrTx/>
              <a:buSzTx/>
              <a:buFontTx/>
              <a:buNone/>
            </a:pPr>
            <a:r>
              <a:rPr lang="fr-FR" sz="1800" dirty="0">
                <a:latin typeface="Times New Roman" pitchFamily="18" charset="0"/>
                <a:cs typeface="Times New Roman" pitchFamily="18" charset="0"/>
              </a:rPr>
              <a:t>[2] </a:t>
            </a:r>
            <a:r>
              <a:rPr lang="fr-FR" sz="1800" dirty="0" err="1">
                <a:latin typeface="Times New Roman" pitchFamily="18" charset="0"/>
                <a:cs typeface="Times New Roman" pitchFamily="18" charset="0"/>
              </a:rPr>
              <a:t>Swenson</a:t>
            </a:r>
            <a:r>
              <a:rPr lang="fr-FR" sz="1800" dirty="0">
                <a:latin typeface="Times New Roman" pitchFamily="18" charset="0"/>
                <a:cs typeface="Times New Roman" pitchFamily="18" charset="0"/>
              </a:rPr>
              <a:t> C., Phillips R., </a:t>
            </a:r>
            <a:r>
              <a:rPr lang="fr-FR" sz="1800" dirty="0" err="1">
                <a:latin typeface="Times New Roman" pitchFamily="18" charset="0"/>
                <a:cs typeface="Times New Roman" pitchFamily="18" charset="0"/>
              </a:rPr>
              <a:t>Shenoi</a:t>
            </a:r>
            <a:r>
              <a:rPr lang="fr-FR" sz="1800" dirty="0">
                <a:latin typeface="Times New Roman" pitchFamily="18" charset="0"/>
                <a:cs typeface="Times New Roman" pitchFamily="18" charset="0"/>
              </a:rPr>
              <a:t> S. File System Journal </a:t>
            </a:r>
            <a:r>
              <a:rPr lang="fr-FR" sz="1800" dirty="0" err="1">
                <a:latin typeface="Times New Roman" pitchFamily="18" charset="0"/>
                <a:cs typeface="Times New Roman" pitchFamily="18" charset="0"/>
              </a:rPr>
              <a:t>Forensics</a:t>
            </a:r>
            <a:r>
              <a:rPr lang="fr-FR" sz="1800" dirty="0">
                <a:latin typeface="Times New Roman" pitchFamily="18" charset="0"/>
                <a:cs typeface="Times New Roman" pitchFamily="18" charset="0"/>
              </a:rPr>
              <a:t>. IFIP - </a:t>
            </a:r>
            <a:r>
              <a:rPr lang="fr-FR" sz="1800" dirty="0" err="1">
                <a:latin typeface="Times New Roman" pitchFamily="18" charset="0"/>
                <a:cs typeface="Times New Roman" pitchFamily="18" charset="0"/>
              </a:rPr>
              <a:t>Advances</a:t>
            </a:r>
            <a:r>
              <a:rPr lang="fr-FR" sz="1800" dirty="0">
                <a:latin typeface="Times New Roman" pitchFamily="18" charset="0"/>
                <a:cs typeface="Times New Roman" pitchFamily="18" charset="0"/>
              </a:rPr>
              <a:t> in Digital </a:t>
            </a:r>
            <a:r>
              <a:rPr lang="fr-FR" sz="1800" dirty="0" err="1">
                <a:latin typeface="Times New Roman" pitchFamily="18" charset="0"/>
                <a:cs typeface="Times New Roman" pitchFamily="18" charset="0"/>
              </a:rPr>
              <a:t>Forensics</a:t>
            </a:r>
            <a:r>
              <a:rPr lang="fr-FR" sz="1800" dirty="0">
                <a:latin typeface="Times New Roman" pitchFamily="18" charset="0"/>
                <a:cs typeface="Times New Roman" pitchFamily="18" charset="0"/>
              </a:rPr>
              <a:t>, 2007</a:t>
            </a:r>
            <a:endParaRPr lang="fr-FR" sz="1800" dirty="0">
              <a:latin typeface="Times New Roman" pitchFamily="18" charset="0"/>
              <a:cs typeface="Times New Roman" pitchFamily="18" charset="0"/>
            </a:endParaRPr>
          </a:p>
          <a:p>
            <a:pPr>
              <a:spcBef>
                <a:spcPct val="0"/>
              </a:spcBef>
              <a:buClrTx/>
              <a:buSzTx/>
              <a:buFontTx/>
              <a:buNone/>
            </a:pPr>
            <a:r>
              <a:rPr lang="en-US" sz="1800" dirty="0">
                <a:latin typeface="Times New Roman" pitchFamily="18" charset="0"/>
                <a:cs typeface="Times New Roman" pitchFamily="18" charset="0"/>
              </a:rPr>
              <a:t>[3] Kevin D. Fairbanks, An analysis of Ext4 for digital forensics, DFRWS 2012</a:t>
            </a:r>
            <a:endParaRPr lang="fr-FR" sz="1800" dirty="0">
              <a:latin typeface="Times New Roman" pitchFamily="18" charset="0"/>
              <a:cs typeface="Times New Roman"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228600" y="381000"/>
            <a:ext cx="87630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6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Specific File Systems</a:t>
            </a:r>
            <a:endParaRPr kumimoji="0" lang="en-US" sz="36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10242" name="Picture 2"/>
          <p:cNvPicPr>
            <a:picLocks noChangeAspect="1" noChangeArrowheads="1"/>
          </p:cNvPicPr>
          <p:nvPr/>
        </p:nvPicPr>
        <p:blipFill>
          <a:blip r:embed="rId1"/>
          <a:srcRect/>
          <a:stretch>
            <a:fillRect/>
          </a:stretch>
        </p:blipFill>
        <p:spPr bwMode="auto">
          <a:xfrm>
            <a:off x="228600" y="1295399"/>
            <a:ext cx="8763000" cy="4379893"/>
          </a:xfrm>
          <a:prstGeom prst="rect">
            <a:avLst/>
          </a:prstGeom>
          <a:noFill/>
          <a:ln w="9525">
            <a:noFill/>
            <a:miter lim="800000"/>
            <a:headEnd/>
            <a:tailEnd/>
          </a:ln>
          <a:effectLst/>
        </p:spPr>
      </p:pic>
      <p:sp>
        <p:nvSpPr>
          <p:cNvPr id="8" name="Text Box 5"/>
          <p:cNvSpPr txBox="1">
            <a:spLocks noChangeArrowheads="1"/>
          </p:cNvSpPr>
          <p:nvPr/>
        </p:nvSpPr>
        <p:spPr bwMode="auto">
          <a:xfrm>
            <a:off x="533400" y="5675293"/>
            <a:ext cx="7924800" cy="954107"/>
          </a:xfrm>
          <a:prstGeom prst="rect">
            <a:avLst/>
          </a:prstGeom>
          <a:noFill/>
          <a:ln w="9525">
            <a:noFill/>
            <a:miter lim="800000"/>
          </a:ln>
        </p:spPr>
        <p:txBody>
          <a:bodyPr wrap="square">
            <a:spAutoFit/>
          </a:bodyPr>
          <a:lstStyle/>
          <a:p>
            <a:pPr algn="ctr">
              <a:spcBef>
                <a:spcPct val="0"/>
              </a:spcBef>
              <a:buClrTx/>
              <a:buSzTx/>
              <a:buFontTx/>
              <a:buNone/>
            </a:pPr>
            <a:r>
              <a:rPr lang="en-US" sz="2800" b="1" dirty="0">
                <a:solidFill>
                  <a:schemeClr val="accent2"/>
                </a:solidFill>
                <a:latin typeface="Times New Roman" pitchFamily="18" charset="0"/>
                <a:cs typeface="Times New Roman" pitchFamily="18" charset="0"/>
              </a:rPr>
              <a:t>The data structures in each data category for some file systems</a:t>
            </a:r>
            <a:endParaRPr lang="en-US" sz="2800" b="1" dirty="0">
              <a:solidFill>
                <a:schemeClr val="accent2"/>
              </a:solidFill>
              <a:latin typeface="Times New Roman" pitchFamily="18" charset="0"/>
              <a:cs typeface="Times New Roman" pitchFamily="18" charset="0"/>
            </a:endParaRPr>
          </a:p>
        </p:txBody>
      </p:sp>
      <p:sp>
        <p:nvSpPr>
          <p:cNvPr id="6" name="Cloud Callout 5"/>
          <p:cNvSpPr/>
          <p:nvPr/>
        </p:nvSpPr>
        <p:spPr bwMode="auto">
          <a:xfrm>
            <a:off x="1143000" y="1295399"/>
            <a:ext cx="5940426" cy="3420130"/>
          </a:xfrm>
          <a:prstGeom prst="cloudCallout">
            <a:avLst>
              <a:gd name="adj1" fmla="val 36894"/>
              <a:gd name="adj2" fmla="val 14613"/>
            </a:avLst>
          </a:prstGeom>
          <a:solidFill>
            <a:schemeClr val="accent1"/>
          </a:solid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Focusing on the most common file systems encountered in forensics for Windows (</a:t>
            </a:r>
            <a:r>
              <a:rPr lang="en-US" sz="2800"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FAT</a:t>
            </a: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and </a:t>
            </a:r>
            <a:r>
              <a:rPr lang="en-US" sz="2800"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NTFS</a:t>
            </a: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endParaRPr lang="en-CA"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994650" y="6248400"/>
            <a:ext cx="768350" cy="457200"/>
          </a:xfrm>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488950" y="175522"/>
            <a:ext cx="81661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3200" b="1" kern="0" dirty="0">
                <a:solidFill>
                  <a:schemeClr val="tx2"/>
                </a:solidFill>
                <a:latin typeface="Times New Roman" pitchFamily="18" charset="0"/>
                <a:ea typeface="+mj-ea"/>
                <a:cs typeface="Times New Roman" pitchFamily="18" charset="0"/>
              </a:rPr>
              <a:t>Analysis </a:t>
            </a:r>
            <a:r>
              <a:rPr lang="en-US" sz="3200" b="1" kern="0" dirty="0">
                <a:solidFill>
                  <a:schemeClr val="tx2"/>
                </a:solidFill>
                <a:latin typeface="Times New Roman" pitchFamily="18" charset="0"/>
                <a:cs typeface="Times New Roman" pitchFamily="18" charset="0"/>
              </a:rPr>
              <a:t>Roadmap </a:t>
            </a:r>
            <a:endParaRPr kumimoji="0" lang="en-US" sz="3200" b="1" i="0" u="none" strike="noStrike" kern="0" cap="none" spc="0" normalizeH="0" baseline="0" noProof="0" dirty="0">
              <a:ln>
                <a:noFill/>
              </a:ln>
              <a:solidFill>
                <a:schemeClr val="tx2"/>
              </a:solidFill>
              <a:uLnTx/>
              <a:uFillTx/>
              <a:latin typeface="Times New Roman" pitchFamily="18" charset="0"/>
              <a:ea typeface="+mj-ea"/>
              <a:cs typeface="Times New Roman" pitchFamily="18" charset="0"/>
            </a:endParaRPr>
          </a:p>
        </p:txBody>
      </p:sp>
      <p:grpSp>
        <p:nvGrpSpPr>
          <p:cNvPr id="14" name="Group 13"/>
          <p:cNvGrpSpPr/>
          <p:nvPr/>
        </p:nvGrpSpPr>
        <p:grpSpPr>
          <a:xfrm>
            <a:off x="304800" y="2209800"/>
            <a:ext cx="2590800" cy="2362200"/>
            <a:chOff x="838200" y="2286000"/>
            <a:chExt cx="2590800" cy="2362200"/>
          </a:xfrm>
        </p:grpSpPr>
        <p:grpSp>
          <p:nvGrpSpPr>
            <p:cNvPr id="4" name="Group 9"/>
            <p:cNvGrpSpPr/>
            <p:nvPr/>
          </p:nvGrpSpPr>
          <p:grpSpPr>
            <a:xfrm>
              <a:off x="1155700" y="2438400"/>
              <a:ext cx="1892300" cy="1905000"/>
              <a:chOff x="228600" y="3048000"/>
              <a:chExt cx="1892300" cy="1905000"/>
            </a:xfrm>
          </p:grpSpPr>
          <p:pic>
            <p:nvPicPr>
              <p:cNvPr id="5" name="Picture 2" descr="http://doineedanewcomputer.files.wordpress.com/2009/10/harddisk.jpg"/>
              <p:cNvPicPr>
                <a:picLocks noChangeAspect="1" noChangeArrowheads="1"/>
              </p:cNvPicPr>
              <p:nvPr/>
            </p:nvPicPr>
            <p:blipFill>
              <a:blip r:embed="rId1" cstate="print"/>
              <a:srcRect/>
              <a:stretch>
                <a:fillRect/>
              </a:stretch>
            </p:blipFill>
            <p:spPr bwMode="auto">
              <a:xfrm>
                <a:off x="609600" y="3048000"/>
                <a:ext cx="1253289" cy="1143000"/>
              </a:xfrm>
              <a:prstGeom prst="rect">
                <a:avLst/>
              </a:prstGeom>
              <a:noFill/>
            </p:spPr>
          </p:pic>
          <p:sp>
            <p:nvSpPr>
              <p:cNvPr id="6" name="Rectangle 2"/>
              <p:cNvSpPr txBox="1">
                <a:spLocks noChangeArrowheads="1"/>
              </p:cNvSpPr>
              <p:nvPr/>
            </p:nvSpPr>
            <p:spPr bwMode="auto">
              <a:xfrm>
                <a:off x="228600" y="4191000"/>
                <a:ext cx="18923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kern="0" dirty="0">
                    <a:solidFill>
                      <a:schemeClr val="tx2"/>
                    </a:solidFill>
                    <a:latin typeface="Times New Roman" pitchFamily="18" charset="0"/>
                    <a:ea typeface="+mj-ea"/>
                    <a:cs typeface="Times New Roman" pitchFamily="18" charset="0"/>
                  </a:rPr>
                  <a:t>Hard disk image</a:t>
                </a:r>
                <a:endParaRPr kumimoji="0" lang="en-US" sz="2800" i="0" u="none" strike="noStrike" kern="0" cap="none" spc="0" normalizeH="0" baseline="0" noProof="0" dirty="0">
                  <a:ln>
                    <a:noFill/>
                  </a:ln>
                  <a:solidFill>
                    <a:schemeClr val="tx2"/>
                  </a:solidFill>
                  <a:uLnTx/>
                  <a:uFillTx/>
                  <a:latin typeface="Times New Roman" pitchFamily="18" charset="0"/>
                  <a:ea typeface="+mj-ea"/>
                  <a:cs typeface="Times New Roman" pitchFamily="18" charset="0"/>
                </a:endParaRPr>
              </a:p>
            </p:txBody>
          </p:sp>
        </p:grpSp>
        <p:sp>
          <p:nvSpPr>
            <p:cNvPr id="7" name="Oval 6"/>
            <p:cNvSpPr/>
            <p:nvPr/>
          </p:nvSpPr>
          <p:spPr bwMode="auto">
            <a:xfrm>
              <a:off x="838200" y="2286000"/>
              <a:ext cx="25908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grpSp>
      <p:sp>
        <p:nvSpPr>
          <p:cNvPr id="8" name="Rectangle 6"/>
          <p:cNvSpPr>
            <a:spLocks noChangeArrowheads="1"/>
          </p:cNvSpPr>
          <p:nvPr/>
        </p:nvSpPr>
        <p:spPr bwMode="auto">
          <a:xfrm>
            <a:off x="685800" y="762000"/>
            <a:ext cx="4525211" cy="914400"/>
          </a:xfrm>
          <a:prstGeom prst="rect">
            <a:avLst/>
          </a:prstGeom>
          <a:noFill/>
          <a:ln w="9525">
            <a:noFill/>
            <a:miter lim="800000"/>
          </a:ln>
        </p:spPr>
        <p:txBody>
          <a:bodyPr anchor="ctr"/>
          <a:lstStyle/>
          <a:p>
            <a:pPr algn="ctr">
              <a:defRPr/>
            </a:pPr>
            <a:r>
              <a:rPr lang="en-US" sz="2800" dirty="0">
                <a:solidFill>
                  <a:schemeClr val="tx2"/>
                </a:solidFill>
                <a:latin typeface="Times New Roman" pitchFamily="18" charset="0"/>
                <a:cs typeface="Times New Roman" pitchFamily="18" charset="0"/>
              </a:rPr>
              <a:t>Volume Analysis (</a:t>
            </a:r>
            <a:r>
              <a:rPr lang="en-US" sz="2800" dirty="0" err="1">
                <a:solidFill>
                  <a:schemeClr val="tx2"/>
                </a:solidFill>
                <a:latin typeface="Times New Roman" pitchFamily="18" charset="0"/>
                <a:cs typeface="Times New Roman" pitchFamily="18" charset="0"/>
              </a:rPr>
              <a:t>mmls</a:t>
            </a:r>
            <a:r>
              <a:rPr lang="en-US" sz="2800" dirty="0">
                <a:solidFill>
                  <a:schemeClr val="tx2"/>
                </a:solidFill>
                <a:latin typeface="Times New Roman" pitchFamily="18" charset="0"/>
                <a:cs typeface="Times New Roman" pitchFamily="18" charset="0"/>
              </a:rPr>
              <a:t>)</a:t>
            </a:r>
            <a:endParaRPr lang="en-US" sz="2800" dirty="0">
              <a:solidFill>
                <a:schemeClr val="tx2"/>
              </a:solidFill>
              <a:latin typeface="Times New Roman" pitchFamily="18" charset="0"/>
              <a:cs typeface="Times New Roman" pitchFamily="18" charset="0"/>
            </a:endParaRPr>
          </a:p>
        </p:txBody>
      </p:sp>
      <p:sp>
        <p:nvSpPr>
          <p:cNvPr id="9" name="Rectangle 6"/>
          <p:cNvSpPr>
            <a:spLocks noChangeArrowheads="1"/>
          </p:cNvSpPr>
          <p:nvPr/>
        </p:nvSpPr>
        <p:spPr bwMode="auto">
          <a:xfrm>
            <a:off x="2514600" y="1524000"/>
            <a:ext cx="4525211" cy="914400"/>
          </a:xfrm>
          <a:prstGeom prst="rect">
            <a:avLst/>
          </a:prstGeom>
          <a:noFill/>
          <a:ln w="9525">
            <a:noFill/>
            <a:miter lim="800000"/>
          </a:ln>
        </p:spPr>
        <p:txBody>
          <a:bodyPr anchor="ctr"/>
          <a:lstStyle/>
          <a:p>
            <a:pPr algn="ctr">
              <a:defRPr/>
            </a:pPr>
            <a:r>
              <a:rPr lang="en-US" sz="2800" dirty="0">
                <a:solidFill>
                  <a:schemeClr val="tx2"/>
                </a:solidFill>
                <a:latin typeface="Times New Roman" pitchFamily="18" charset="0"/>
                <a:cs typeface="Times New Roman" pitchFamily="18" charset="0"/>
              </a:rPr>
              <a:t>File System Analysis Analysis (</a:t>
            </a:r>
            <a:r>
              <a:rPr lang="en-US" sz="2800" dirty="0" err="1">
                <a:solidFill>
                  <a:schemeClr val="tx2"/>
                </a:solidFill>
                <a:latin typeface="Times New Roman" pitchFamily="18" charset="0"/>
                <a:cs typeface="Times New Roman" pitchFamily="18" charset="0"/>
              </a:rPr>
              <a:t>fsstat</a:t>
            </a:r>
            <a:r>
              <a:rPr lang="en-US" sz="2800" dirty="0">
                <a:solidFill>
                  <a:schemeClr val="tx2"/>
                </a:solidFill>
                <a:latin typeface="Times New Roman" pitchFamily="18" charset="0"/>
                <a:cs typeface="Times New Roman" pitchFamily="18" charset="0"/>
              </a:rPr>
              <a:t>)</a:t>
            </a:r>
            <a:endParaRPr lang="en-US" sz="2800" dirty="0">
              <a:solidFill>
                <a:schemeClr val="tx2"/>
              </a:solidFill>
              <a:latin typeface="Times New Roman" pitchFamily="18" charset="0"/>
              <a:cs typeface="Times New Roman" pitchFamily="18" charset="0"/>
            </a:endParaRPr>
          </a:p>
        </p:txBody>
      </p:sp>
      <p:sp>
        <p:nvSpPr>
          <p:cNvPr id="10" name="Rectangle 6"/>
          <p:cNvSpPr>
            <a:spLocks noChangeArrowheads="1"/>
          </p:cNvSpPr>
          <p:nvPr/>
        </p:nvSpPr>
        <p:spPr bwMode="auto">
          <a:xfrm>
            <a:off x="3399589" y="2438400"/>
            <a:ext cx="3687011" cy="914400"/>
          </a:xfrm>
          <a:prstGeom prst="rect">
            <a:avLst/>
          </a:prstGeom>
          <a:noFill/>
          <a:ln w="9525">
            <a:noFill/>
            <a:miter lim="800000"/>
          </a:ln>
        </p:spPr>
        <p:txBody>
          <a:bodyPr anchor="ctr"/>
          <a:lstStyle/>
          <a:p>
            <a:pPr algn="ctr">
              <a:defRPr/>
            </a:pPr>
            <a:r>
              <a:rPr lang="en-US" sz="2800" dirty="0">
                <a:solidFill>
                  <a:schemeClr val="tx2"/>
                </a:solidFill>
                <a:latin typeface="Times New Roman" pitchFamily="18" charset="0"/>
                <a:cs typeface="Times New Roman" pitchFamily="18" charset="0"/>
              </a:rPr>
              <a:t>Keyword Searching</a:t>
            </a:r>
            <a:endParaRPr lang="en-US" sz="2800" dirty="0">
              <a:solidFill>
                <a:schemeClr val="tx2"/>
              </a:solidFill>
              <a:latin typeface="Times New Roman" pitchFamily="18" charset="0"/>
              <a:cs typeface="Times New Roman" pitchFamily="18" charset="0"/>
            </a:endParaRPr>
          </a:p>
        </p:txBody>
      </p:sp>
      <p:sp>
        <p:nvSpPr>
          <p:cNvPr id="11" name="Rectangle 6"/>
          <p:cNvSpPr>
            <a:spLocks noChangeArrowheads="1"/>
          </p:cNvSpPr>
          <p:nvPr/>
        </p:nvSpPr>
        <p:spPr bwMode="auto">
          <a:xfrm>
            <a:off x="3352800" y="3576843"/>
            <a:ext cx="3687011" cy="650734"/>
          </a:xfrm>
          <a:prstGeom prst="rect">
            <a:avLst/>
          </a:prstGeom>
          <a:noFill/>
          <a:ln w="9525">
            <a:noFill/>
            <a:miter lim="800000"/>
          </a:ln>
        </p:spPr>
        <p:txBody>
          <a:bodyPr anchor="ctr"/>
          <a:lstStyle/>
          <a:p>
            <a:pPr algn="ctr">
              <a:defRPr/>
            </a:pPr>
            <a:r>
              <a:rPr lang="en-US" sz="2800" dirty="0">
                <a:solidFill>
                  <a:schemeClr val="tx2"/>
                </a:solidFill>
                <a:latin typeface="Times New Roman" pitchFamily="18" charset="0"/>
                <a:cs typeface="Times New Roman" pitchFamily="18" charset="0"/>
              </a:rPr>
              <a:t>File Signature Search</a:t>
            </a:r>
            <a:endParaRPr lang="en-US" sz="2800" dirty="0">
              <a:solidFill>
                <a:schemeClr val="tx2"/>
              </a:solidFill>
              <a:latin typeface="Times New Roman" pitchFamily="18" charset="0"/>
              <a:cs typeface="Times New Roman" pitchFamily="18" charset="0"/>
            </a:endParaRPr>
          </a:p>
        </p:txBody>
      </p:sp>
      <p:sp>
        <p:nvSpPr>
          <p:cNvPr id="12" name="Rectangle 6"/>
          <p:cNvSpPr>
            <a:spLocks noChangeArrowheads="1"/>
          </p:cNvSpPr>
          <p:nvPr/>
        </p:nvSpPr>
        <p:spPr bwMode="auto">
          <a:xfrm>
            <a:off x="2286000" y="4913374"/>
            <a:ext cx="2286000" cy="7620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Metadata</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3" name="Rectangle 6"/>
          <p:cNvSpPr>
            <a:spLocks noChangeArrowheads="1"/>
          </p:cNvSpPr>
          <p:nvPr/>
        </p:nvSpPr>
        <p:spPr bwMode="auto">
          <a:xfrm>
            <a:off x="4572000" y="6016748"/>
            <a:ext cx="3048000" cy="460252"/>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Deleted file search</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5" name="Rectangle 6"/>
          <p:cNvSpPr>
            <a:spLocks noChangeArrowheads="1"/>
          </p:cNvSpPr>
          <p:nvPr/>
        </p:nvSpPr>
        <p:spPr bwMode="auto">
          <a:xfrm>
            <a:off x="6705600" y="4114800"/>
            <a:ext cx="2286000" cy="9144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Recover Deleted file</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6" name="Straight Arrow Connector 15"/>
          <p:cNvCxnSpPr/>
          <p:nvPr/>
        </p:nvCxnSpPr>
        <p:spPr bwMode="auto">
          <a:xfrm rot="5400000">
            <a:off x="1699795" y="1729206"/>
            <a:ext cx="762000" cy="351589"/>
          </a:xfrm>
          <a:prstGeom prst="straightConnector1">
            <a:avLst/>
          </a:prstGeom>
          <a:noFill/>
          <a:ln w="66675" cap="flat" cmpd="sng" algn="ctr">
            <a:solidFill>
              <a:srgbClr val="FF0000"/>
            </a:solidFill>
            <a:prstDash val="solid"/>
            <a:round/>
            <a:headEnd type="none" w="med" len="med"/>
            <a:tailEnd type="triangle"/>
          </a:ln>
          <a:effectLst/>
        </p:spPr>
      </p:cxnSp>
      <p:cxnSp>
        <p:nvCxnSpPr>
          <p:cNvPr id="19" name="Straight Arrow Connector 18"/>
          <p:cNvCxnSpPr>
            <a:endCxn id="7" idx="7"/>
          </p:cNvCxnSpPr>
          <p:nvPr/>
        </p:nvCxnSpPr>
        <p:spPr bwMode="auto">
          <a:xfrm flipH="1">
            <a:off x="2516186" y="1981200"/>
            <a:ext cx="1842712" cy="574536"/>
          </a:xfrm>
          <a:prstGeom prst="straightConnector1">
            <a:avLst/>
          </a:prstGeom>
          <a:noFill/>
          <a:ln w="66675" cap="flat" cmpd="sng" algn="ctr">
            <a:solidFill>
              <a:srgbClr val="FF0000"/>
            </a:solidFill>
            <a:prstDash val="solid"/>
            <a:round/>
            <a:headEnd type="none" w="med" len="med"/>
            <a:tailEnd type="triangle"/>
          </a:ln>
          <a:effectLst/>
        </p:spPr>
      </p:cxnSp>
      <p:cxnSp>
        <p:nvCxnSpPr>
          <p:cNvPr id="22" name="Straight Arrow Connector 21"/>
          <p:cNvCxnSpPr/>
          <p:nvPr/>
        </p:nvCxnSpPr>
        <p:spPr bwMode="auto">
          <a:xfrm rot="10800000" flipV="1">
            <a:off x="2895600" y="2971802"/>
            <a:ext cx="762000" cy="228600"/>
          </a:xfrm>
          <a:prstGeom prst="straightConnector1">
            <a:avLst/>
          </a:prstGeom>
          <a:noFill/>
          <a:ln w="66675" cap="flat" cmpd="sng" algn="ctr">
            <a:solidFill>
              <a:srgbClr val="FF0000"/>
            </a:solidFill>
            <a:prstDash val="solid"/>
            <a:round/>
            <a:headEnd type="none" w="med" len="med"/>
            <a:tailEnd type="triangle"/>
          </a:ln>
          <a:effectLst/>
        </p:spPr>
      </p:cxnSp>
      <p:cxnSp>
        <p:nvCxnSpPr>
          <p:cNvPr id="26" name="Straight Arrow Connector 25"/>
          <p:cNvCxnSpPr/>
          <p:nvPr/>
        </p:nvCxnSpPr>
        <p:spPr bwMode="auto">
          <a:xfrm flipH="1">
            <a:off x="2789991" y="3886200"/>
            <a:ext cx="867608" cy="0"/>
          </a:xfrm>
          <a:prstGeom prst="straightConnector1">
            <a:avLst/>
          </a:prstGeom>
          <a:noFill/>
          <a:ln w="66675" cap="flat" cmpd="sng" algn="ctr">
            <a:solidFill>
              <a:srgbClr val="FF0000"/>
            </a:solidFill>
            <a:prstDash val="solid"/>
            <a:round/>
            <a:headEnd type="none" w="med" len="med"/>
            <a:tailEnd type="triangle"/>
          </a:ln>
          <a:effectLst/>
        </p:spPr>
      </p:cxnSp>
      <p:cxnSp>
        <p:nvCxnSpPr>
          <p:cNvPr id="28" name="Straight Arrow Connector 27"/>
          <p:cNvCxnSpPr/>
          <p:nvPr/>
        </p:nvCxnSpPr>
        <p:spPr bwMode="auto">
          <a:xfrm rot="16200000" flipH="1">
            <a:off x="2347495" y="4404895"/>
            <a:ext cx="761999" cy="639010"/>
          </a:xfrm>
          <a:prstGeom prst="straightConnector1">
            <a:avLst/>
          </a:prstGeom>
          <a:noFill/>
          <a:ln w="66675" cap="flat" cmpd="sng" algn="ctr">
            <a:solidFill>
              <a:srgbClr val="002060"/>
            </a:solidFill>
            <a:prstDash val="solid"/>
            <a:round/>
            <a:headEnd type="none" w="med" len="med"/>
            <a:tailEnd type="triangle"/>
          </a:ln>
          <a:effectLst/>
        </p:spPr>
      </p:cxnSp>
      <p:cxnSp>
        <p:nvCxnSpPr>
          <p:cNvPr id="31" name="Straight Arrow Connector 30"/>
          <p:cNvCxnSpPr/>
          <p:nvPr/>
        </p:nvCxnSpPr>
        <p:spPr bwMode="auto">
          <a:xfrm flipH="1" flipV="1">
            <a:off x="3657600" y="5562604"/>
            <a:ext cx="1143000" cy="435087"/>
          </a:xfrm>
          <a:prstGeom prst="straightConnector1">
            <a:avLst/>
          </a:prstGeom>
          <a:noFill/>
          <a:ln w="66675" cap="flat" cmpd="sng" algn="ctr">
            <a:solidFill>
              <a:srgbClr val="FF0000"/>
            </a:solidFill>
            <a:prstDash val="solid"/>
            <a:round/>
            <a:headEnd type="none" w="med" len="med"/>
            <a:tailEnd type="triangle"/>
          </a:ln>
          <a:effectLst/>
        </p:spPr>
      </p:cxnSp>
      <p:cxnSp>
        <p:nvCxnSpPr>
          <p:cNvPr id="35" name="Straight Arrow Connector 34"/>
          <p:cNvCxnSpPr/>
          <p:nvPr/>
        </p:nvCxnSpPr>
        <p:spPr bwMode="auto">
          <a:xfrm flipH="1">
            <a:off x="6705599" y="5105399"/>
            <a:ext cx="914401" cy="987550"/>
          </a:xfrm>
          <a:prstGeom prst="straightConnector1">
            <a:avLst/>
          </a:prstGeom>
          <a:noFill/>
          <a:ln w="66675" cap="flat" cmpd="sng" algn="ctr">
            <a:solidFill>
              <a:srgbClr val="FF0000"/>
            </a:solidFill>
            <a:prstDash val="dash"/>
            <a:round/>
            <a:headEnd type="none" w="med" len="med"/>
            <a:tailEnd type="triangle"/>
          </a:ln>
          <a:effectLst/>
        </p:spPr>
      </p:cxnSp>
      <p:cxnSp>
        <p:nvCxnSpPr>
          <p:cNvPr id="37" name="Straight Arrow Connector 36"/>
          <p:cNvCxnSpPr/>
          <p:nvPr/>
        </p:nvCxnSpPr>
        <p:spPr bwMode="auto">
          <a:xfrm rot="10800000" flipV="1">
            <a:off x="3657600" y="4705344"/>
            <a:ext cx="3048000" cy="400056"/>
          </a:xfrm>
          <a:prstGeom prst="straightConnector1">
            <a:avLst/>
          </a:prstGeom>
          <a:noFill/>
          <a:ln w="66675" cap="flat" cmpd="sng" algn="ctr">
            <a:solidFill>
              <a:srgbClr val="FF0000"/>
            </a:solidFill>
            <a:prstDash val="solid"/>
            <a:round/>
            <a:headEnd type="none" w="med" len="med"/>
            <a:tailEnd type="triangle"/>
          </a:ln>
          <a:effectLst/>
        </p:spPr>
      </p:cxnSp>
      <p:sp>
        <p:nvSpPr>
          <p:cNvPr id="40" name="Rectangle 6"/>
          <p:cNvSpPr>
            <a:spLocks noChangeArrowheads="1"/>
          </p:cNvSpPr>
          <p:nvPr/>
        </p:nvSpPr>
        <p:spPr bwMode="auto">
          <a:xfrm>
            <a:off x="0" y="5791200"/>
            <a:ext cx="1219199" cy="685800"/>
          </a:xfrm>
          <a:prstGeom prst="rect">
            <a:avLst/>
          </a:prstGeom>
          <a:noFill/>
          <a:ln w="9525">
            <a:noFill/>
            <a:miter lim="800000"/>
          </a:ln>
        </p:spPr>
        <p:txBody>
          <a:bodyPr anchor="ctr"/>
          <a:lstStyle/>
          <a:p>
            <a:pPr algn="ctr">
              <a:defRPr/>
            </a:pPr>
            <a:r>
              <a:rPr lang="en-US" sz="2800" dirty="0">
                <a:solidFill>
                  <a:schemeClr val="tx2"/>
                </a:solidFill>
                <a:latin typeface="Times New Roman" pitchFamily="18" charset="0"/>
                <a:cs typeface="Times New Roman" pitchFamily="18" charset="0"/>
              </a:rPr>
              <a:t>View data</a:t>
            </a:r>
            <a:endParaRPr lang="en-US" sz="2800" dirty="0">
              <a:solidFill>
                <a:schemeClr val="tx2"/>
              </a:solidFill>
              <a:latin typeface="Times New Roman" pitchFamily="18" charset="0"/>
              <a:cs typeface="Times New Roman" pitchFamily="18" charset="0"/>
            </a:endParaRPr>
          </a:p>
        </p:txBody>
      </p:sp>
      <p:cxnSp>
        <p:nvCxnSpPr>
          <p:cNvPr id="41" name="Straight Arrow Connector 40"/>
          <p:cNvCxnSpPr/>
          <p:nvPr/>
        </p:nvCxnSpPr>
        <p:spPr bwMode="auto">
          <a:xfrm rot="5400000" flipH="1" flipV="1">
            <a:off x="374651" y="4826006"/>
            <a:ext cx="1066798" cy="596900"/>
          </a:xfrm>
          <a:prstGeom prst="straightConnector1">
            <a:avLst/>
          </a:prstGeom>
          <a:noFill/>
          <a:ln w="66675" cap="flat" cmpd="sng" algn="ctr">
            <a:solidFill>
              <a:srgbClr val="FF0000"/>
            </a:solidFill>
            <a:prstDash val="solid"/>
            <a:round/>
            <a:headEnd type="none" w="med" len="med"/>
            <a:tailEnd type="triangle"/>
          </a:ln>
          <a:effectLst/>
        </p:spPr>
      </p:cxnSp>
      <p:sp>
        <p:nvSpPr>
          <p:cNvPr id="44" name="Rectangle 6"/>
          <p:cNvSpPr>
            <a:spLocks noChangeArrowheads="1"/>
          </p:cNvSpPr>
          <p:nvPr/>
        </p:nvSpPr>
        <p:spPr bwMode="auto">
          <a:xfrm>
            <a:off x="1143000" y="5867400"/>
            <a:ext cx="2286000" cy="762000"/>
          </a:xfrm>
          <a:prstGeom prst="rect">
            <a:avLst/>
          </a:prstGeom>
          <a:noFill/>
          <a:ln w="9525">
            <a:noFill/>
            <a:miter lim="800000"/>
          </a:ln>
        </p:spPr>
        <p:txBody>
          <a:bodyPr anchor="ctr"/>
          <a:lstStyle/>
          <a:p>
            <a:pPr algn="ctr">
              <a:defRPr/>
            </a:pPr>
            <a:r>
              <a:rPr lang="en-US" sz="2800" dirty="0">
                <a:solidFill>
                  <a:schemeClr val="tx2"/>
                </a:solidFill>
                <a:latin typeface="Times New Roman" pitchFamily="18" charset="0"/>
                <a:cs typeface="Times New Roman" pitchFamily="18" charset="0"/>
              </a:rPr>
              <a:t>Timeline Analysis</a:t>
            </a:r>
            <a:endParaRPr lang="en-US" sz="2800" dirty="0">
              <a:solidFill>
                <a:schemeClr val="tx2"/>
              </a:solidFill>
              <a:latin typeface="Times New Roman" pitchFamily="18" charset="0"/>
              <a:cs typeface="Times New Roman" pitchFamily="18" charset="0"/>
            </a:endParaRPr>
          </a:p>
        </p:txBody>
      </p:sp>
      <p:cxnSp>
        <p:nvCxnSpPr>
          <p:cNvPr id="45" name="Straight Arrow Connector 44"/>
          <p:cNvCxnSpPr>
            <a:stCxn id="44" idx="0"/>
          </p:cNvCxnSpPr>
          <p:nvPr/>
        </p:nvCxnSpPr>
        <p:spPr bwMode="auto">
          <a:xfrm rot="16200000" flipV="1">
            <a:off x="1457328" y="5038728"/>
            <a:ext cx="1276343" cy="381002"/>
          </a:xfrm>
          <a:prstGeom prst="straightConnector1">
            <a:avLst/>
          </a:prstGeom>
          <a:noFill/>
          <a:ln w="66675" cap="flat" cmpd="sng" algn="ctr">
            <a:solidFill>
              <a:srgbClr val="FF0000"/>
            </a:solidFill>
            <a:prstDash val="solid"/>
            <a:round/>
            <a:headEnd type="none" w="med" len="med"/>
            <a:tailEnd type="triangle"/>
          </a:ln>
          <a:effectLst/>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994650" y="6248400"/>
            <a:ext cx="768350" cy="457200"/>
          </a:xfrm>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609600" y="0"/>
            <a:ext cx="81661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Analysis Roadmap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nvGrpSpPr>
          <p:cNvPr id="4" name="Group 13"/>
          <p:cNvGrpSpPr/>
          <p:nvPr/>
        </p:nvGrpSpPr>
        <p:grpSpPr>
          <a:xfrm>
            <a:off x="304800" y="685800"/>
            <a:ext cx="2590800" cy="2362200"/>
            <a:chOff x="838200" y="2286000"/>
            <a:chExt cx="2590800" cy="2362200"/>
          </a:xfrm>
        </p:grpSpPr>
        <p:grpSp>
          <p:nvGrpSpPr>
            <p:cNvPr id="14" name="Group 9"/>
            <p:cNvGrpSpPr/>
            <p:nvPr/>
          </p:nvGrpSpPr>
          <p:grpSpPr>
            <a:xfrm>
              <a:off x="1155700" y="2438400"/>
              <a:ext cx="1892300" cy="1905000"/>
              <a:chOff x="228600" y="3048000"/>
              <a:chExt cx="1892300" cy="1905000"/>
            </a:xfrm>
          </p:grpSpPr>
          <p:pic>
            <p:nvPicPr>
              <p:cNvPr id="5" name="Picture 2" descr="http://doineedanewcomputer.files.wordpress.com/2009/10/harddisk.jpg"/>
              <p:cNvPicPr>
                <a:picLocks noChangeAspect="1" noChangeArrowheads="1"/>
              </p:cNvPicPr>
              <p:nvPr/>
            </p:nvPicPr>
            <p:blipFill>
              <a:blip r:embed="rId1" cstate="print"/>
              <a:srcRect/>
              <a:stretch>
                <a:fillRect/>
              </a:stretch>
            </p:blipFill>
            <p:spPr bwMode="auto">
              <a:xfrm>
                <a:off x="609600" y="3048000"/>
                <a:ext cx="1253289" cy="1143000"/>
              </a:xfrm>
              <a:prstGeom prst="rect">
                <a:avLst/>
              </a:prstGeom>
              <a:noFill/>
            </p:spPr>
          </p:pic>
          <p:sp>
            <p:nvSpPr>
              <p:cNvPr id="6" name="Rectangle 2"/>
              <p:cNvSpPr txBox="1">
                <a:spLocks noChangeArrowheads="1"/>
              </p:cNvSpPr>
              <p:nvPr/>
            </p:nvSpPr>
            <p:spPr bwMode="auto">
              <a:xfrm>
                <a:off x="228600" y="4191000"/>
                <a:ext cx="18923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Hard disk image</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sp>
          <p:nvSpPr>
            <p:cNvPr id="7" name="Oval 6"/>
            <p:cNvSpPr/>
            <p:nvPr/>
          </p:nvSpPr>
          <p:spPr bwMode="auto">
            <a:xfrm>
              <a:off x="838200" y="2286000"/>
              <a:ext cx="25908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grpSp>
      <p:sp>
        <p:nvSpPr>
          <p:cNvPr id="15" name="Rectangle 6"/>
          <p:cNvSpPr>
            <a:spLocks noChangeArrowheads="1"/>
          </p:cNvSpPr>
          <p:nvPr/>
        </p:nvSpPr>
        <p:spPr bwMode="auto">
          <a:xfrm>
            <a:off x="6489700" y="3886994"/>
            <a:ext cx="2286000" cy="9144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Recover Deleted file</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31" name="Straight Arrow Connector 30"/>
          <p:cNvCxnSpPr>
            <a:stCxn id="7" idx="4"/>
            <a:endCxn id="34" idx="0"/>
          </p:cNvCxnSpPr>
          <p:nvPr/>
        </p:nvCxnSpPr>
        <p:spPr bwMode="auto">
          <a:xfrm rot="5400000">
            <a:off x="1181100" y="3467100"/>
            <a:ext cx="838200" cy="1588"/>
          </a:xfrm>
          <a:prstGeom prst="straightConnector1">
            <a:avLst/>
          </a:prstGeom>
          <a:noFill/>
          <a:ln w="66675" cap="flat" cmpd="sng" algn="ctr">
            <a:solidFill>
              <a:srgbClr val="FF0000"/>
            </a:solidFill>
            <a:prstDash val="solid"/>
            <a:round/>
            <a:headEnd type="none" w="med" len="med"/>
            <a:tailEnd type="arrow"/>
          </a:ln>
          <a:effectLst/>
        </p:spPr>
      </p:cxnSp>
      <p:cxnSp>
        <p:nvCxnSpPr>
          <p:cNvPr id="41" name="Straight Arrow Connector 40"/>
          <p:cNvCxnSpPr/>
          <p:nvPr/>
        </p:nvCxnSpPr>
        <p:spPr bwMode="auto">
          <a:xfrm>
            <a:off x="2895600" y="1981199"/>
            <a:ext cx="838200" cy="228601"/>
          </a:xfrm>
          <a:prstGeom prst="straightConnector1">
            <a:avLst/>
          </a:prstGeom>
          <a:noFill/>
          <a:ln w="50800" cap="flat" cmpd="sng" algn="ctr">
            <a:solidFill>
              <a:srgbClr val="FF0000"/>
            </a:solidFill>
            <a:prstDash val="solid"/>
            <a:round/>
            <a:headEnd type="none" w="med" len="med"/>
            <a:tailEnd type="triangle"/>
          </a:ln>
          <a:effectLst/>
        </p:spPr>
      </p:cxnSp>
      <p:grpSp>
        <p:nvGrpSpPr>
          <p:cNvPr id="32" name="Group 31"/>
          <p:cNvGrpSpPr/>
          <p:nvPr/>
        </p:nvGrpSpPr>
        <p:grpSpPr>
          <a:xfrm>
            <a:off x="3657600" y="1143000"/>
            <a:ext cx="2590800" cy="2362200"/>
            <a:chOff x="3657600" y="1600200"/>
            <a:chExt cx="2590800" cy="2362200"/>
          </a:xfrm>
        </p:grpSpPr>
        <p:sp>
          <p:nvSpPr>
            <p:cNvPr id="27" name="Oval 26"/>
            <p:cNvSpPr/>
            <p:nvPr/>
          </p:nvSpPr>
          <p:spPr bwMode="auto">
            <a:xfrm>
              <a:off x="3657600" y="1600200"/>
              <a:ext cx="25908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30" name="Rectangle 2"/>
            <p:cNvSpPr txBox="1">
              <a:spLocks noChangeArrowheads="1"/>
            </p:cNvSpPr>
            <p:nvPr/>
          </p:nvSpPr>
          <p:spPr bwMode="auto">
            <a:xfrm>
              <a:off x="3733800" y="2438400"/>
              <a:ext cx="23622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Unallocated data units</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grpSp>
        <p:nvGrpSpPr>
          <p:cNvPr id="33" name="Group 32"/>
          <p:cNvGrpSpPr/>
          <p:nvPr/>
        </p:nvGrpSpPr>
        <p:grpSpPr>
          <a:xfrm>
            <a:off x="304800" y="3886200"/>
            <a:ext cx="2590800" cy="2362200"/>
            <a:chOff x="3657600" y="1600200"/>
            <a:chExt cx="2590800" cy="2362200"/>
          </a:xfrm>
        </p:grpSpPr>
        <p:sp>
          <p:nvSpPr>
            <p:cNvPr id="34" name="Oval 33"/>
            <p:cNvSpPr/>
            <p:nvPr/>
          </p:nvSpPr>
          <p:spPr bwMode="auto">
            <a:xfrm>
              <a:off x="3657600" y="1600200"/>
              <a:ext cx="25908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36" name="Rectangle 2"/>
            <p:cNvSpPr txBox="1">
              <a:spLocks noChangeArrowheads="1"/>
            </p:cNvSpPr>
            <p:nvPr/>
          </p:nvSpPr>
          <p:spPr bwMode="auto">
            <a:xfrm>
              <a:off x="3733800" y="2438400"/>
              <a:ext cx="2278059" cy="1143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Unpartitioned</a:t>
              </a:r>
              <a:r>
                <a:rPr lang="en-US"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/damaged data units</a:t>
              </a:r>
              <a:endParaRPr kumimoji="0" lang="en-US"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grpSp>
      <p:sp>
        <p:nvSpPr>
          <p:cNvPr id="44" name="Rectangle 6"/>
          <p:cNvSpPr>
            <a:spLocks noChangeArrowheads="1"/>
          </p:cNvSpPr>
          <p:nvPr/>
        </p:nvSpPr>
        <p:spPr bwMode="auto">
          <a:xfrm>
            <a:off x="3352007" y="5105399"/>
            <a:ext cx="2439985" cy="9144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View data</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45" name="Straight Arrow Connector 44"/>
          <p:cNvCxnSpPr/>
          <p:nvPr/>
        </p:nvCxnSpPr>
        <p:spPr bwMode="auto">
          <a:xfrm rot="10800000">
            <a:off x="2895600" y="5334000"/>
            <a:ext cx="1447800" cy="1588"/>
          </a:xfrm>
          <a:prstGeom prst="straightConnector1">
            <a:avLst/>
          </a:prstGeom>
          <a:noFill/>
          <a:ln w="66675" cap="flat" cmpd="sng" algn="ctr">
            <a:solidFill>
              <a:srgbClr val="FF0000"/>
            </a:solidFill>
            <a:prstDash val="solid"/>
            <a:round/>
            <a:headEnd type="none" w="med" len="med"/>
            <a:tailEnd type="triangle"/>
          </a:ln>
          <a:effectLst/>
        </p:spPr>
      </p:cxnSp>
      <p:cxnSp>
        <p:nvCxnSpPr>
          <p:cNvPr id="48" name="Straight Arrow Connector 47"/>
          <p:cNvCxnSpPr/>
          <p:nvPr/>
        </p:nvCxnSpPr>
        <p:spPr bwMode="auto">
          <a:xfrm rot="5400000" flipH="1" flipV="1">
            <a:off x="3886200" y="4191000"/>
            <a:ext cx="1828800" cy="457200"/>
          </a:xfrm>
          <a:prstGeom prst="straightConnector1">
            <a:avLst/>
          </a:prstGeom>
          <a:noFill/>
          <a:ln w="66675" cap="flat" cmpd="sng" algn="ctr">
            <a:solidFill>
              <a:srgbClr val="FF0000"/>
            </a:solidFill>
            <a:prstDash val="solid"/>
            <a:round/>
            <a:headEnd type="none" w="med" len="med"/>
            <a:tailEnd type="triangle"/>
          </a:ln>
          <a:effectLst/>
        </p:spPr>
      </p:cxnSp>
      <p:cxnSp>
        <p:nvCxnSpPr>
          <p:cNvPr id="51" name="Straight Arrow Connector 50"/>
          <p:cNvCxnSpPr/>
          <p:nvPr/>
        </p:nvCxnSpPr>
        <p:spPr bwMode="auto">
          <a:xfrm flipH="1" flipV="1">
            <a:off x="6095999" y="3048000"/>
            <a:ext cx="992189" cy="838200"/>
          </a:xfrm>
          <a:prstGeom prst="straightConnector1">
            <a:avLst/>
          </a:prstGeom>
          <a:noFill/>
          <a:ln w="66675" cap="flat" cmpd="sng" algn="ctr">
            <a:solidFill>
              <a:srgbClr val="FF0000"/>
            </a:solidFill>
            <a:prstDash val="solid"/>
            <a:round/>
            <a:headEnd type="none" w="med" len="med"/>
            <a:tailEnd type="triangle"/>
          </a:ln>
          <a:effectLst/>
        </p:spPr>
      </p:cxnSp>
      <p:sp>
        <p:nvSpPr>
          <p:cNvPr id="54" name="Rectangle 6"/>
          <p:cNvSpPr>
            <a:spLocks noChangeArrowheads="1"/>
          </p:cNvSpPr>
          <p:nvPr/>
        </p:nvSpPr>
        <p:spPr bwMode="auto">
          <a:xfrm>
            <a:off x="3009107" y="6019798"/>
            <a:ext cx="4040185" cy="762001"/>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Hidden data check</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55" name="Straight Arrow Connector 54"/>
          <p:cNvCxnSpPr/>
          <p:nvPr/>
        </p:nvCxnSpPr>
        <p:spPr bwMode="auto">
          <a:xfrm flipH="1" flipV="1">
            <a:off x="2438400" y="6019799"/>
            <a:ext cx="913607" cy="304801"/>
          </a:xfrm>
          <a:prstGeom prst="straightConnector1">
            <a:avLst/>
          </a:prstGeom>
          <a:noFill/>
          <a:ln w="66675" cap="flat" cmpd="sng" algn="ctr">
            <a:solidFill>
              <a:srgbClr val="FF0000"/>
            </a:solidFill>
            <a:prstDash val="solid"/>
            <a:round/>
            <a:headEnd type="none" w="med" len="med"/>
            <a:tailEnd type="triangle"/>
          </a:ln>
          <a:effectLst/>
        </p:spPr>
      </p:cxnSp>
      <p:sp>
        <p:nvSpPr>
          <p:cNvPr id="24" name="Rectangle 6"/>
          <p:cNvSpPr>
            <a:spLocks noChangeArrowheads="1"/>
          </p:cNvSpPr>
          <p:nvPr/>
        </p:nvSpPr>
        <p:spPr bwMode="auto">
          <a:xfrm>
            <a:off x="6752389" y="685800"/>
            <a:ext cx="2239211" cy="914400"/>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Keyword Searching</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5" name="Straight Arrow Connector 24"/>
          <p:cNvCxnSpPr/>
          <p:nvPr/>
        </p:nvCxnSpPr>
        <p:spPr bwMode="auto">
          <a:xfrm rot="10800000" flipV="1">
            <a:off x="6096000" y="1219202"/>
            <a:ext cx="914401" cy="380998"/>
          </a:xfrm>
          <a:prstGeom prst="straightConnector1">
            <a:avLst/>
          </a:prstGeom>
          <a:noFill/>
          <a:ln w="66675" cap="flat" cmpd="sng" algn="ctr">
            <a:solidFill>
              <a:srgbClr val="FF0000"/>
            </a:solidFill>
            <a:prstDash val="solid"/>
            <a:round/>
            <a:headEnd type="none" w="med" len="med"/>
            <a:tailEnd type="triangle"/>
          </a:ln>
          <a:effectLst/>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994650" y="6248400"/>
            <a:ext cx="768350" cy="457200"/>
          </a:xfrm>
        </p:spPr>
        <p:txBody>
          <a:bodyPr/>
          <a:lstStyle/>
          <a:p>
            <a:pPr>
              <a:defRPr/>
            </a:pPr>
            <a:fld id="{FCC5876B-A3BC-48BF-9710-C9C11EEB7A36}" type="slidenum">
              <a:rPr lang="zh-CN" altLang="en-US" smtClean="0"/>
            </a:fld>
            <a:endParaRPr lang="en-US" altLang="zh-CN"/>
          </a:p>
        </p:txBody>
      </p:sp>
      <p:sp>
        <p:nvSpPr>
          <p:cNvPr id="3" name="Rectangle 2"/>
          <p:cNvSpPr txBox="1">
            <a:spLocks noChangeArrowheads="1"/>
          </p:cNvSpPr>
          <p:nvPr/>
        </p:nvSpPr>
        <p:spPr bwMode="auto">
          <a:xfrm>
            <a:off x="609600" y="0"/>
            <a:ext cx="8166100" cy="762000"/>
          </a:xfrm>
          <a:prstGeom prst="rect">
            <a:avLst/>
          </a:prstGeom>
          <a:noFill/>
          <a:ln w="9525">
            <a:noFill/>
            <a:miter lim="800000"/>
          </a:ln>
        </p:spPr>
        <p:txBody>
          <a:bodyPr vert="horz" wrap="square" lIns="91440" tIns="45720" rIns="91440" bIns="45720" numCol="1" anchor="ctr" anchorCtr="0" compatLnSpc="1"/>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Analysis Roadmap </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(cont’d)</a:t>
            </a:r>
            <a:endParaRPr kumimoji="0" lang="en-US" sz="2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15" name="Rectangle 6"/>
          <p:cNvSpPr>
            <a:spLocks noChangeArrowheads="1"/>
          </p:cNvSpPr>
          <p:nvPr/>
        </p:nvSpPr>
        <p:spPr bwMode="auto">
          <a:xfrm>
            <a:off x="2514600" y="792804"/>
            <a:ext cx="3810000" cy="502596"/>
          </a:xfrm>
          <a:prstGeom prst="rect">
            <a:avLst/>
          </a:prstGeom>
          <a:noFill/>
          <a:ln w="9525">
            <a:noFill/>
            <a:miter lim="800000"/>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Forensic Reporting</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4" name="Rectangle 6"/>
          <p:cNvSpPr>
            <a:spLocks noChangeArrowheads="1"/>
          </p:cNvSpPr>
          <p:nvPr/>
        </p:nvSpPr>
        <p:spPr bwMode="auto">
          <a:xfrm>
            <a:off x="304800" y="1371600"/>
            <a:ext cx="8470900" cy="4191000"/>
          </a:xfrm>
          <a:prstGeom prst="rect">
            <a:avLst/>
          </a:prstGeom>
          <a:noFill/>
          <a:ln w="9525">
            <a:noFill/>
            <a:miter lim="800000"/>
          </a:ln>
        </p:spPr>
        <p:txBody>
          <a:bodyPr anchor="ctr"/>
          <a:lstStyle/>
          <a:p>
            <a:pPr marL="342900" indent="-342900" algn="just">
              <a:buFont typeface="Wingdings" panose="05000000000000000000" pitchFamily="2" charset="2"/>
              <a:buChar char="q"/>
              <a:defRPr/>
            </a:pPr>
            <a:r>
              <a:rPr lang="en-US" dirty="0">
                <a:solidFill>
                  <a:schemeClr val="tx2"/>
                </a:solidFill>
                <a:latin typeface="Times New Roman" pitchFamily="18" charset="0"/>
                <a:cs typeface="Times New Roman" pitchFamily="18" charset="0"/>
              </a:rPr>
              <a:t>In order to keep a track record of every step of the investigation, document every procedural step. Evidence presented without proper documentation may not be admissible in court. </a:t>
            </a:r>
            <a:endParaRPr lang="en-US" dirty="0">
              <a:solidFill>
                <a:schemeClr val="tx2"/>
              </a:solidFill>
              <a:latin typeface="Times New Roman" pitchFamily="18" charset="0"/>
              <a:cs typeface="Times New Roman" pitchFamily="18" charset="0"/>
            </a:endParaRPr>
          </a:p>
          <a:p>
            <a:pPr marL="800100" lvl="1" indent="-342900" algn="just">
              <a:buFont typeface="Wingdings" panose="05000000000000000000" pitchFamily="2" charset="2"/>
              <a:buChar char="v"/>
              <a:defRPr/>
            </a:pPr>
            <a:r>
              <a:rPr lang="en-US" dirty="0">
                <a:solidFill>
                  <a:schemeClr val="tx2"/>
                </a:solidFill>
                <a:latin typeface="Times New Roman" pitchFamily="18" charset="0"/>
                <a:cs typeface="Times New Roman" pitchFamily="18" charset="0"/>
              </a:rPr>
              <a:t>This documentation should not only include the recovered files and data, but also the physical layout of the system along with any encrypted or reconstructed data.</a:t>
            </a:r>
            <a:endParaRPr lang="en-US" dirty="0">
              <a:solidFill>
                <a:schemeClr val="tx2"/>
              </a:solidFill>
              <a:latin typeface="Times New Roman" pitchFamily="18" charset="0"/>
              <a:cs typeface="Times New Roman" pitchFamily="18" charset="0"/>
            </a:endParaRPr>
          </a:p>
          <a:p>
            <a:pPr marL="342900" indent="-342900" algn="just">
              <a:buFont typeface="Wingdings" panose="05000000000000000000" pitchFamily="2" charset="2"/>
              <a:buChar char="q"/>
              <a:defRPr/>
            </a:pPr>
            <a:endParaRPr lang="en-US" dirty="0">
              <a:solidFill>
                <a:schemeClr val="tx2"/>
              </a:solidFill>
              <a:latin typeface="Times New Roman" pitchFamily="18" charset="0"/>
              <a:cs typeface="Times New Roman" pitchFamily="18" charset="0"/>
            </a:endParaRPr>
          </a:p>
          <a:p>
            <a:pPr marL="342900" indent="-342900" algn="just">
              <a:buFont typeface="Wingdings" panose="05000000000000000000" pitchFamily="2" charset="2"/>
              <a:buChar char="q"/>
              <a:defRPr/>
            </a:pPr>
            <a:r>
              <a:rPr lang="en-US" dirty="0">
                <a:solidFill>
                  <a:schemeClr val="tx2"/>
                </a:solidFill>
                <a:latin typeface="Times New Roman" pitchFamily="18" charset="0"/>
                <a:cs typeface="Times New Roman" pitchFamily="18" charset="0"/>
              </a:rPr>
              <a:t>Forensic analysis of time-based metadata (timeline analysis) can help investigators correlate distinct information quickly and to find notable time and dates of activities related to improper computer usage, spoliation and misappropriation.</a:t>
            </a:r>
            <a:endParaRPr lang="en-US" dirty="0">
              <a:solidFill>
                <a:schemeClr val="tx2"/>
              </a:solidFill>
              <a:latin typeface="Times New Roman" pitchFamily="18" charset="0"/>
              <a:cs typeface="Times New Roman" pitchFamily="18" charset="0"/>
            </a:endParaRPr>
          </a:p>
        </p:txBody>
      </p:sp>
      <p:sp>
        <p:nvSpPr>
          <p:cNvPr id="6" name="Text Box 5"/>
          <p:cNvSpPr txBox="1">
            <a:spLocks noChangeArrowheads="1"/>
          </p:cNvSpPr>
          <p:nvPr/>
        </p:nvSpPr>
        <p:spPr bwMode="auto">
          <a:xfrm>
            <a:off x="152400" y="5867400"/>
            <a:ext cx="8839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latin typeface="Times New Roman" pitchFamily="18" charset="0"/>
                <a:cs typeface="Times New Roman" pitchFamily="18" charset="0"/>
              </a:rPr>
              <a:t>[1] </a:t>
            </a:r>
            <a:r>
              <a:rPr lang="fr-FR" altLang="en-US" sz="1800" dirty="0">
                <a:latin typeface="Times New Roman" pitchFamily="18" charset="0"/>
                <a:cs typeface="Times New Roman" pitchFamily="18" charset="0"/>
              </a:rPr>
              <a:t>Computer </a:t>
            </a:r>
            <a:r>
              <a:rPr lang="fr-FR" altLang="en-US" sz="1800" dirty="0" err="1">
                <a:latin typeface="Times New Roman" pitchFamily="18" charset="0"/>
                <a:cs typeface="Times New Roman" pitchFamily="18" charset="0"/>
              </a:rPr>
              <a:t>Forensics</a:t>
            </a:r>
            <a:r>
              <a:rPr lang="fr-FR" altLang="en-US" sz="1800" dirty="0">
                <a:latin typeface="Times New Roman" pitchFamily="18" charset="0"/>
                <a:cs typeface="Times New Roman" pitchFamily="18" charset="0"/>
              </a:rPr>
              <a:t>: Media &amp; File System </a:t>
            </a:r>
            <a:r>
              <a:rPr lang="fr-FR" altLang="en-US" sz="1800" dirty="0" err="1">
                <a:latin typeface="Times New Roman" pitchFamily="18" charset="0"/>
                <a:cs typeface="Times New Roman" pitchFamily="18" charset="0"/>
              </a:rPr>
              <a:t>Forensics</a:t>
            </a:r>
            <a:endParaRPr lang="fr-FR" altLang="en-US" sz="1800" dirty="0">
              <a:latin typeface="Times New Roman" pitchFamily="18" charset="0"/>
              <a:cs typeface="Times New Roman" pitchFamily="18" charset="0"/>
            </a:endParaRPr>
          </a:p>
          <a:p>
            <a:pPr>
              <a:spcBef>
                <a:spcPct val="0"/>
              </a:spcBef>
              <a:buFontTx/>
              <a:buNone/>
            </a:pPr>
            <a:r>
              <a:rPr lang="fr-FR" altLang="en-US" sz="1800" dirty="0">
                <a:latin typeface="Times New Roman" pitchFamily="18" charset="0"/>
                <a:cs typeface="Times New Roman" pitchFamily="18" charset="0"/>
              </a:rPr>
              <a:t>https://resources.infosecinstitute.com/category/computerforensics/introduction/areas-of-study/digital-forensics/media-file-system-forensics/#gref</a:t>
            </a:r>
            <a:endParaRPr lang="fr-FR" altLang="en-US" sz="1800" dirty="0">
              <a:latin typeface="Times New Roman" pitchFamily="18" charset="0"/>
              <a:cs typeface="Times New Roman" pitchFamily="18"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type="body" idx="1"/>
          </p:nvPr>
        </p:nvSpPr>
        <p:spPr>
          <a:xfrm>
            <a:off x="1905000" y="1117523"/>
            <a:ext cx="3962400" cy="571500"/>
          </a:xfrm>
        </p:spPr>
        <p:txBody>
          <a:bodyPr/>
          <a:lstStyle/>
          <a:p>
            <a:pPr marL="0" lvl="2" indent="0">
              <a:buNone/>
            </a:pPr>
            <a:r>
              <a:rPr lang="en-US" altLang="zh-CN" sz="2800" dirty="0">
                <a:latin typeface="Times New Roman" pitchFamily="18" charset="0"/>
                <a:ea typeface="SimSun" pitchFamily="2" charset="-122"/>
                <a:cs typeface="Times New Roman" pitchFamily="18" charset="0"/>
              </a:rPr>
              <a:t>Chapter 5</a:t>
            </a:r>
            <a:endParaRPr lang="en-US" altLang="zh-CN" sz="2800" dirty="0">
              <a:ea typeface="SimSun" pitchFamily="2" charset="-122"/>
              <a:cs typeface="Times New Roman" pitchFamily="18" charset="0"/>
            </a:endParaRPr>
          </a:p>
        </p:txBody>
      </p:sp>
      <p:sp>
        <p:nvSpPr>
          <p:cNvPr id="7" name="Rectangle 2"/>
          <p:cNvSpPr>
            <a:spLocks noGrp="1" noChangeArrowheads="1"/>
          </p:cNvSpPr>
          <p:nvPr>
            <p:ph type="title"/>
          </p:nvPr>
        </p:nvSpPr>
        <p:spPr>
          <a:xfrm>
            <a:off x="222250" y="209549"/>
            <a:ext cx="7772400" cy="571500"/>
          </a:xfrm>
        </p:spPr>
        <p:txBody>
          <a:bodyPr/>
          <a:lstStyle/>
          <a:p>
            <a:r>
              <a:rPr lang="en-US" altLang="zh-CN" u="none" dirty="0">
                <a:latin typeface="Times New Roman" pitchFamily="18" charset="0"/>
                <a:ea typeface="SimSun" pitchFamily="2" charset="-122"/>
                <a:cs typeface="Times New Roman" pitchFamily="18" charset="0"/>
              </a:rPr>
              <a:t>Reading materials</a:t>
            </a:r>
            <a:endParaRPr lang="en-US" altLang="zh-CN" u="none" dirty="0">
              <a:latin typeface="Times New Roman" pitchFamily="18" charset="0"/>
              <a:ea typeface="SimSun" pitchFamily="2" charset="-122"/>
              <a:cs typeface="Times New Roman" pitchFamily="18" charset="0"/>
            </a:endParaRPr>
          </a:p>
        </p:txBody>
      </p:sp>
      <p:pic>
        <p:nvPicPr>
          <p:cNvPr id="6" name="Picture 2" descr="https://s3.amazonaws.com/bookalytics-cover-images/9783030005818-bi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482" y="857249"/>
            <a:ext cx="893618" cy="13448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304800" y="2304284"/>
            <a:ext cx="8610600" cy="379171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spcBef>
                <a:spcPts val="0"/>
              </a:spcBef>
              <a:spcAft>
                <a:spcPts val="0"/>
              </a:spcAft>
            </a:pPr>
            <a:r>
              <a:rPr lang="en-US" altLang="zh-CN" sz="2400" kern="0" dirty="0">
                <a:latin typeface="Times New Roman" pitchFamily="18" charset="0"/>
                <a:ea typeface="SimSun" pitchFamily="2" charset="-122"/>
                <a:cs typeface="Times New Roman" pitchFamily="18" charset="0"/>
              </a:rPr>
              <a:t>Computer Forensics: Media &amp; File System Forensics</a:t>
            </a:r>
            <a:endParaRPr lang="en-US" altLang="zh-CN" sz="2400" kern="0" dirty="0">
              <a:latin typeface="Times New Roman" pitchFamily="18" charset="0"/>
              <a:ea typeface="SimSun" pitchFamily="2" charset="-122"/>
              <a:cs typeface="Times New Roman" pitchFamily="18" charset="0"/>
            </a:endParaRPr>
          </a:p>
          <a:p>
            <a:pPr marL="0" indent="0">
              <a:spcBef>
                <a:spcPts val="0"/>
              </a:spcBef>
              <a:spcAft>
                <a:spcPts val="0"/>
              </a:spcAft>
              <a:buNone/>
            </a:pPr>
            <a:r>
              <a:rPr lang="en-US" altLang="zh-CN" sz="2400" kern="0" dirty="0">
                <a:latin typeface="Times New Roman" pitchFamily="18" charset="0"/>
                <a:ea typeface="SimSun" pitchFamily="2" charset="-122"/>
                <a:cs typeface="Times New Roman" pitchFamily="18" charset="0"/>
              </a:rPr>
              <a:t>https://resources.infosecinstitute.com/category/computerforensics/introduction/areas-of-study/digital-forensics/media-file-system-forensics/#gref</a:t>
            </a:r>
            <a:endParaRPr lang="en-US" altLang="zh-CN" sz="2400" kern="0" dirty="0">
              <a:latin typeface="Times New Roman" pitchFamily="18" charset="0"/>
              <a:ea typeface="SimSun" pitchFamily="2" charset="-122"/>
              <a:cs typeface="Times New Roman" pitchFamily="18" charset="0"/>
            </a:endParaRPr>
          </a:p>
          <a:p>
            <a:pPr>
              <a:spcBef>
                <a:spcPts val="0"/>
              </a:spcBef>
              <a:spcAft>
                <a:spcPts val="0"/>
              </a:spcAft>
            </a:pPr>
            <a:r>
              <a:rPr lang="en-US" altLang="zh-CN" sz="2400" kern="0" dirty="0">
                <a:latin typeface="Times New Roman" pitchFamily="18" charset="0"/>
                <a:ea typeface="SimSun" pitchFamily="2" charset="-122"/>
                <a:cs typeface="Times New Roman" pitchFamily="18" charset="0"/>
              </a:rPr>
              <a:t>An Introduction To Computer Forensics</a:t>
            </a:r>
            <a:endParaRPr lang="en-US" altLang="zh-CN" sz="2400" kern="0" dirty="0">
              <a:latin typeface="Times New Roman" pitchFamily="18" charset="0"/>
              <a:ea typeface="SimSun" pitchFamily="2" charset="-122"/>
              <a:cs typeface="Times New Roman" pitchFamily="18" charset="0"/>
            </a:endParaRPr>
          </a:p>
          <a:p>
            <a:pPr marL="0" indent="0">
              <a:spcBef>
                <a:spcPts val="0"/>
              </a:spcBef>
              <a:spcAft>
                <a:spcPts val="0"/>
              </a:spcAft>
              <a:buNone/>
            </a:pPr>
            <a:r>
              <a:rPr lang="en-US" altLang="zh-CN" sz="2400" kern="0" dirty="0">
                <a:latin typeface="Times New Roman" pitchFamily="18" charset="0"/>
                <a:ea typeface="SimSun" pitchFamily="2" charset="-122"/>
                <a:cs typeface="Times New Roman" pitchFamily="18" charset="0"/>
              </a:rPr>
              <a:t>https://resources.infosecinstitute.com/category/computerforensics/introduction/</a:t>
            </a:r>
            <a:endParaRPr lang="en-US" altLang="zh-CN" sz="2400" kern="0" dirty="0">
              <a:latin typeface="Times New Roman" pitchFamily="18" charset="0"/>
              <a:ea typeface="SimSun" pitchFamily="2" charset="-122"/>
              <a:cs typeface="Times New Roman" pitchFamily="18" charset="0"/>
            </a:endParaRPr>
          </a:p>
          <a:p>
            <a:pPr>
              <a:spcBef>
                <a:spcPts val="0"/>
              </a:spcBef>
              <a:spcAft>
                <a:spcPts val="0"/>
              </a:spcAft>
              <a:buFont typeface="Wingdings" panose="05000000000000000000" pitchFamily="2" charset="2"/>
              <a:buChar char="q"/>
            </a:pPr>
            <a:r>
              <a:rPr lang="en-US" altLang="zh-CN" sz="2400" kern="0" dirty="0">
                <a:latin typeface="Times New Roman" pitchFamily="18" charset="0"/>
                <a:ea typeface="SimSun" pitchFamily="2" charset="-122"/>
                <a:cs typeface="Times New Roman" pitchFamily="18" charset="0"/>
              </a:rPr>
              <a:t>Derek </a:t>
            </a:r>
            <a:r>
              <a:rPr lang="en-US" altLang="zh-CN" sz="2400" kern="0" dirty="0" err="1">
                <a:latin typeface="Times New Roman" pitchFamily="18" charset="0"/>
                <a:ea typeface="SimSun" pitchFamily="2" charset="-122"/>
                <a:cs typeface="Times New Roman" pitchFamily="18" charset="0"/>
              </a:rPr>
              <a:t>Bem</a:t>
            </a:r>
            <a:r>
              <a:rPr lang="en-US" altLang="zh-CN" sz="2400" kern="0" dirty="0">
                <a:latin typeface="Times New Roman" pitchFamily="18" charset="0"/>
                <a:ea typeface="SimSun" pitchFamily="2" charset="-122"/>
                <a:cs typeface="Times New Roman" pitchFamily="18" charset="0"/>
              </a:rPr>
              <a:t>, Francine Feld, </a:t>
            </a:r>
            <a:r>
              <a:rPr lang="en-US" altLang="zh-CN" sz="2400" kern="0" dirty="0" err="1">
                <a:latin typeface="Times New Roman" pitchFamily="18" charset="0"/>
                <a:ea typeface="SimSun" pitchFamily="2" charset="-122"/>
                <a:cs typeface="Times New Roman" pitchFamily="18" charset="0"/>
              </a:rPr>
              <a:t>Ewa</a:t>
            </a:r>
            <a:r>
              <a:rPr lang="en-US" altLang="zh-CN" sz="2400" kern="0" dirty="0">
                <a:latin typeface="Times New Roman" pitchFamily="18" charset="0"/>
                <a:ea typeface="SimSun" pitchFamily="2" charset="-122"/>
                <a:cs typeface="Times New Roman" pitchFamily="18" charset="0"/>
              </a:rPr>
              <a:t> Huebner, Oscar </a:t>
            </a:r>
            <a:r>
              <a:rPr lang="en-US" altLang="zh-CN" sz="2400" kern="0" dirty="0" err="1">
                <a:latin typeface="Times New Roman" pitchFamily="18" charset="0"/>
                <a:ea typeface="SimSun" pitchFamily="2" charset="-122"/>
                <a:cs typeface="Times New Roman" pitchFamily="18" charset="0"/>
              </a:rPr>
              <a:t>Bem</a:t>
            </a:r>
            <a:r>
              <a:rPr lang="en-US" altLang="zh-CN" sz="2400" kern="0" dirty="0">
                <a:latin typeface="Times New Roman" pitchFamily="18" charset="0"/>
                <a:ea typeface="SimSun" pitchFamily="2" charset="-122"/>
                <a:cs typeface="Times New Roman" pitchFamily="18" charset="0"/>
              </a:rPr>
              <a:t>. Computer Forensics - Past, Present and Future</a:t>
            </a:r>
            <a:endParaRPr lang="en-US" altLang="zh-CN" sz="2400" kern="0" dirty="0">
              <a:latin typeface="Times New Roman" pitchFamily="18" charset="0"/>
              <a:ea typeface="SimSun" pitchFamily="2" charset="-122"/>
              <a:cs typeface="Times New Roman" pitchFamily="18" charset="0"/>
            </a:endParaRPr>
          </a:p>
          <a:p>
            <a:pPr marL="0" indent="0">
              <a:spcBef>
                <a:spcPts val="0"/>
              </a:spcBef>
              <a:spcAft>
                <a:spcPts val="0"/>
              </a:spcAft>
              <a:buNone/>
            </a:pPr>
            <a:r>
              <a:rPr lang="en-US" altLang="zh-CN" sz="2400" kern="0" dirty="0">
                <a:latin typeface="Times New Roman" pitchFamily="18" charset="0"/>
                <a:ea typeface="SimSun" pitchFamily="2" charset="-122"/>
                <a:cs typeface="Times New Roman" pitchFamily="18" charset="0"/>
              </a:rPr>
              <a:t>http://www.cis.gsu.edu/rbaskerville/cis8630/Bernetal2008.pdf</a:t>
            </a:r>
            <a:endParaRPr lang="en-US" altLang="zh-CN" sz="2400" kern="0" dirty="0">
              <a:latin typeface="Times New Roman" pitchFamily="18" charset="0"/>
              <a:ea typeface="SimSun" pitchFamily="2" charset="-122"/>
              <a:cs typeface="Times New Roman" pitchFamily="18" charset="0"/>
            </a:endParaRPr>
          </a:p>
          <a:p>
            <a:pPr marL="0" indent="0">
              <a:spcBef>
                <a:spcPts val="0"/>
              </a:spcBef>
              <a:spcAft>
                <a:spcPts val="0"/>
              </a:spcAft>
              <a:buNone/>
            </a:pPr>
            <a:endParaRPr lang="en-US" altLang="zh-CN" sz="2400" kern="0" dirty="0">
              <a:latin typeface="Times New Roman" pitchFamily="18" charset="0"/>
              <a:ea typeface="SimSun" pitchFamily="2" charset="-122"/>
              <a:cs typeface="Times New Roman" pitchFamily="18" charset="0"/>
            </a:endParaRPr>
          </a:p>
        </p:txBody>
      </p:sp>
      <p:sp>
        <p:nvSpPr>
          <p:cNvPr id="9"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dirty="0"/>
          </a:p>
        </p:txBody>
      </p:sp>
    </p:spTree>
  </p:cSld>
  <p:clrMapOvr>
    <a:masterClrMapping/>
  </p:clrMapOvr>
</p:sld>
</file>

<file path=ppt/theme/theme1.xml><?xml version="1.0" encoding="utf-8"?>
<a:theme xmlns:a="http://schemas.openxmlformats.org/drawingml/2006/main" name="3rdEdition_Chapter2">
  <a:themeElements>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rdEdition_Chapter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rdEdition_Chapter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rdEdition_Chapter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rdEdition_Chapter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rdEdition_Chapter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rdEdition_Chapter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rdEdition_Chapter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3rdEdition_Chapter2</Template>
  <TotalTime>0</TotalTime>
  <Words>22854</Words>
  <Application>WPS Presentation</Application>
  <PresentationFormat>On-screen Show (4:3)</PresentationFormat>
  <Paragraphs>1076</Paragraphs>
  <Slides>99</Slides>
  <Notes>99</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21" baseType="lpstr">
      <vt:lpstr>Arial</vt:lpstr>
      <vt:lpstr>SimSun</vt:lpstr>
      <vt:lpstr>Wingdings</vt:lpstr>
      <vt:lpstr>ZapfDingbats</vt:lpstr>
      <vt:lpstr>Comic Sans MS</vt:lpstr>
      <vt:lpstr>Comfortaa Light</vt:lpstr>
      <vt:lpstr>Times New Roman</vt:lpstr>
      <vt:lpstr>DejaVu Sans</vt:lpstr>
      <vt:lpstr>SimSun</vt:lpstr>
      <vt:lpstr>Droid Sans Fallback</vt:lpstr>
      <vt:lpstr>OpenSymbol</vt:lpstr>
      <vt:lpstr>Calibri</vt:lpstr>
      <vt:lpstr>Brush Script MT</vt:lpstr>
      <vt:lpstr>Arial</vt:lpstr>
      <vt:lpstr>Times New Roman</vt:lpstr>
      <vt:lpstr>Microsoft YaHei</vt:lpstr>
      <vt:lpstr>Arial Unicode MS</vt:lpstr>
      <vt:lpstr>SimSun</vt:lpstr>
      <vt:lpstr>FontAwesome</vt:lpstr>
      <vt:lpstr>3rdEdition_Chapter2</vt:lpstr>
      <vt:lpstr>Visio.Drawing.11</vt:lpstr>
      <vt:lpstr>Visio.Drawing.11</vt:lpstr>
      <vt:lpstr>PowerPoint 演示文稿</vt:lpstr>
      <vt:lpstr>PowerPoint 演示文稿</vt:lpstr>
      <vt:lpstr>PowerPoint 演示文稿</vt:lpstr>
      <vt:lpstr>Dose of Reality: </vt:lpstr>
      <vt:lpstr>Dose of Reality: </vt:lpstr>
      <vt:lpstr>Disk Block Allocation for files</vt:lpstr>
      <vt:lpstr>Dose of Reality: </vt:lpstr>
      <vt:lpstr>Disk Block Allocation for files</vt:lpstr>
      <vt:lpstr>File System</vt:lpstr>
      <vt:lpstr>File System (cont’d)</vt:lpstr>
      <vt:lpstr>File System (cont’d)</vt:lpstr>
      <vt:lpstr>File System (cont’d)</vt:lpstr>
      <vt:lpstr>File System (cont’d)</vt:lpstr>
      <vt:lpstr>PowerPoint 演示文稿</vt:lpstr>
      <vt:lpstr>PowerPoint 演示文稿</vt:lpstr>
      <vt:lpstr>PowerPoint 演示文稿</vt:lpstr>
      <vt:lpstr>Three Kinds of File Allocation</vt:lpstr>
      <vt:lpstr>Contiguous Allocation</vt:lpstr>
      <vt:lpstr>Linked Allocation  - File Allocation Table (FAT)</vt:lpstr>
      <vt:lpstr>Indexed Allocation</vt:lpstr>
      <vt:lpstr>Organizing File System</vt:lpstr>
      <vt:lpstr>Essential and Nonessential Data</vt:lpstr>
      <vt:lpstr>Data Categories</vt:lpstr>
      <vt:lpstr>Data Categories (cont’d)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Dose of Reality: </vt:lpstr>
      <vt:lpstr>PowerPoint 演示文稿</vt:lpstr>
      <vt:lpstr>PowerPoint 演示文稿</vt:lpstr>
      <vt:lpstr>PowerPoint 演示文稿</vt:lpstr>
      <vt:lpstr>PowerPoint 演示文稿</vt:lpstr>
      <vt:lpstr>PowerPoint 演示文稿</vt:lpstr>
      <vt:lpstr>Cryptography - Digital Envelopes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Reading materials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Lec4</dc:title>
  <dc:creator>Xiaodong Lin</dc:creator>
  <cp:lastModifiedBy>reticence</cp:lastModifiedBy>
  <cp:revision>1841</cp:revision>
  <dcterms:created xsi:type="dcterms:W3CDTF">2022-03-23T02:41:05Z</dcterms:created>
  <dcterms:modified xsi:type="dcterms:W3CDTF">2022-03-23T02:41:05Z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1033-11.1.0.10920</vt:lpwstr>
  </property>
</Properties>
</file>